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92" r:id="rId3"/>
    <p:sldId id="305" r:id="rId4"/>
    <p:sldId id="310" r:id="rId5"/>
    <p:sldId id="298" r:id="rId6"/>
    <p:sldId id="303" r:id="rId7"/>
    <p:sldId id="304" r:id="rId8"/>
    <p:sldId id="302" r:id="rId9"/>
    <p:sldId id="306" r:id="rId10"/>
    <p:sldId id="294" r:id="rId11"/>
    <p:sldId id="307" r:id="rId12"/>
    <p:sldId id="296" r:id="rId13"/>
    <p:sldId id="308" r:id="rId14"/>
    <p:sldId id="309" r:id="rId15"/>
    <p:sldId id="293" r:id="rId1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17" autoAdjust="0"/>
    <p:restoredTop sz="96812" autoAdjust="0"/>
  </p:normalViewPr>
  <p:slideViewPr>
    <p:cSldViewPr>
      <p:cViewPr varScale="1">
        <p:scale>
          <a:sx n="88" d="100"/>
          <a:sy n="88" d="100"/>
        </p:scale>
        <p:origin x="-112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FE299-3B11-4AB9-97D1-B110E00236B4}" type="datetimeFigureOut">
              <a:rPr lang="de-DE" smtClean="0"/>
              <a:pPr/>
              <a:t>12.07.2012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E95B55-4769-4758-ACEB-A6EF47AFB91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95B55-4769-4758-ACEB-A6EF47AFB916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Study was </a:t>
            </a:r>
            <a:r>
              <a:rPr lang="de-DE" dirty="0" err="1" smtClean="0"/>
              <a:t>performed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Andaman</a:t>
            </a:r>
            <a:r>
              <a:rPr lang="de-DE" dirty="0" smtClean="0"/>
              <a:t> </a:t>
            </a:r>
            <a:r>
              <a:rPr lang="de-DE" dirty="0" err="1" smtClean="0"/>
              <a:t>Sea</a:t>
            </a:r>
            <a:r>
              <a:rPr lang="de-DE" dirty="0" smtClean="0"/>
              <a:t>, East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Bay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Bengal</a:t>
            </a:r>
            <a:endParaRPr lang="de-DE" dirty="0" smtClean="0"/>
          </a:p>
          <a:p>
            <a:r>
              <a:rPr lang="de-DE" dirty="0" smtClean="0"/>
              <a:t>The </a:t>
            </a:r>
            <a:r>
              <a:rPr lang="de-DE" dirty="0" err="1" smtClean="0"/>
              <a:t>actual</a:t>
            </a:r>
            <a:r>
              <a:rPr lang="de-DE" dirty="0" smtClean="0"/>
              <a:t> </a:t>
            </a:r>
            <a:r>
              <a:rPr lang="de-DE" dirty="0" err="1" smtClean="0"/>
              <a:t>study</a:t>
            </a:r>
            <a:r>
              <a:rPr lang="de-DE" dirty="0" smtClean="0"/>
              <a:t> </a:t>
            </a:r>
            <a:r>
              <a:rPr lang="de-DE" dirty="0" err="1" smtClean="0"/>
              <a:t>site</a:t>
            </a:r>
            <a:r>
              <a:rPr lang="de-DE" dirty="0" smtClean="0"/>
              <a:t> was </a:t>
            </a:r>
            <a:r>
              <a:rPr lang="de-DE" dirty="0" err="1" smtClean="0"/>
              <a:t>then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Similan</a:t>
            </a:r>
            <a:r>
              <a:rPr lang="de-DE" dirty="0" smtClean="0"/>
              <a:t> Island </a:t>
            </a:r>
            <a:r>
              <a:rPr lang="de-DE" dirty="0" err="1" smtClean="0"/>
              <a:t>chain</a:t>
            </a:r>
            <a:endParaRPr lang="de-DE" dirty="0" smtClean="0"/>
          </a:p>
          <a:p>
            <a:r>
              <a:rPr lang="de-DE" dirty="0" err="1" smtClean="0"/>
              <a:t>Located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 60km west off </a:t>
            </a:r>
            <a:r>
              <a:rPr lang="de-DE" dirty="0" err="1" smtClean="0"/>
              <a:t>the</a:t>
            </a:r>
            <a:r>
              <a:rPr lang="de-DE" dirty="0" smtClean="0"/>
              <a:t> Thai </a:t>
            </a:r>
            <a:r>
              <a:rPr lang="de-DE" dirty="0" err="1" smtClean="0"/>
              <a:t>coast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close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100m </a:t>
            </a:r>
            <a:r>
              <a:rPr lang="de-DE" dirty="0" err="1" smtClean="0"/>
              <a:t>shelf</a:t>
            </a:r>
            <a:r>
              <a:rPr lang="de-DE" dirty="0" smtClean="0"/>
              <a:t> break</a:t>
            </a:r>
          </a:p>
          <a:p>
            <a:r>
              <a:rPr lang="de-DE" dirty="0" smtClean="0"/>
              <a:t>A total </a:t>
            </a:r>
            <a:r>
              <a:rPr lang="de-DE" dirty="0" err="1" smtClean="0"/>
              <a:t>of</a:t>
            </a:r>
            <a:r>
              <a:rPr lang="de-DE" dirty="0" smtClean="0"/>
              <a:t> 9 </a:t>
            </a:r>
            <a:r>
              <a:rPr lang="de-DE" dirty="0" err="1" smtClean="0"/>
              <a:t>granitic</a:t>
            </a:r>
            <a:r>
              <a:rPr lang="de-DE" dirty="0" smtClean="0"/>
              <a:t> </a:t>
            </a:r>
            <a:r>
              <a:rPr lang="de-DE" dirty="0" err="1" smtClean="0"/>
              <a:t>islands</a:t>
            </a:r>
            <a:r>
              <a:rPr lang="de-DE" dirty="0" smtClean="0"/>
              <a:t> in a </a:t>
            </a:r>
            <a:r>
              <a:rPr lang="de-DE" dirty="0" err="1" smtClean="0"/>
              <a:t>perfect</a:t>
            </a:r>
            <a:r>
              <a:rPr lang="de-DE" dirty="0" smtClean="0"/>
              <a:t> </a:t>
            </a:r>
            <a:r>
              <a:rPr lang="de-DE" dirty="0" err="1" smtClean="0"/>
              <a:t>north-south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alignment</a:t>
            </a:r>
            <a:endParaRPr lang="de-DE" baseline="0" dirty="0" smtClean="0"/>
          </a:p>
          <a:p>
            <a:r>
              <a:rPr lang="de-DE" dirty="0" err="1" smtClean="0"/>
              <a:t>With</a:t>
            </a:r>
            <a:r>
              <a:rPr lang="de-DE" baseline="0" dirty="0" smtClean="0"/>
              <a:t> a t</a:t>
            </a:r>
            <a:r>
              <a:rPr lang="de-DE" dirty="0" smtClean="0"/>
              <a:t>otal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length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about</a:t>
            </a:r>
            <a:r>
              <a:rPr lang="de-DE" baseline="0" dirty="0" smtClean="0"/>
              <a:t> 24 km</a:t>
            </a:r>
            <a:endParaRPr lang="de-DE" dirty="0" smtClean="0"/>
          </a:p>
          <a:p>
            <a:r>
              <a:rPr lang="de-DE" baseline="0" dirty="0" err="1" smtClean="0"/>
              <a:t>ocean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facing</a:t>
            </a:r>
            <a:r>
              <a:rPr lang="de-DE" baseline="0" dirty="0" smtClean="0"/>
              <a:t> W </a:t>
            </a:r>
            <a:r>
              <a:rPr lang="de-DE" baseline="0" dirty="0" err="1" smtClean="0"/>
              <a:t>sides</a:t>
            </a:r>
            <a:endParaRPr lang="de-DE" baseline="0" dirty="0" smtClean="0"/>
          </a:p>
          <a:p>
            <a:r>
              <a:rPr lang="de-DE" baseline="0" dirty="0" err="1" smtClean="0"/>
              <a:t>shelf-facing</a:t>
            </a:r>
            <a:r>
              <a:rPr lang="de-DE" baseline="0" dirty="0" smtClean="0"/>
              <a:t> E </a:t>
            </a:r>
            <a:r>
              <a:rPr lang="de-DE" baseline="0" dirty="0" err="1" smtClean="0"/>
              <a:t>sides</a:t>
            </a:r>
            <a:r>
              <a:rPr lang="de-DE" baseline="0" dirty="0" smtClean="0"/>
              <a:t> </a:t>
            </a:r>
          </a:p>
          <a:p>
            <a:r>
              <a:rPr lang="de-DE" baseline="0" dirty="0" err="1" smtClean="0"/>
              <a:t>We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see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indicated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grey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shaded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areas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coral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reef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distribution</a:t>
            </a:r>
            <a:r>
              <a:rPr lang="de-DE" baseline="0" dirty="0" smtClean="0"/>
              <a:t> – </a:t>
            </a:r>
          </a:p>
          <a:p>
            <a:r>
              <a:rPr lang="de-DE" baseline="0" dirty="0" smtClean="0"/>
              <a:t>Light </a:t>
            </a:r>
            <a:r>
              <a:rPr lang="de-DE" baseline="0" dirty="0" err="1" smtClean="0"/>
              <a:t>grey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areas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mark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shallow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reef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areas</a:t>
            </a:r>
            <a:r>
              <a:rPr lang="de-DE" baseline="0" dirty="0" smtClean="0"/>
              <a:t> down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10 m </a:t>
            </a:r>
            <a:r>
              <a:rPr lang="de-DE" baseline="0" dirty="0" err="1" smtClean="0"/>
              <a:t>depth</a:t>
            </a:r>
            <a:endParaRPr lang="de-DE" baseline="0" dirty="0" smtClean="0"/>
          </a:p>
          <a:p>
            <a:r>
              <a:rPr lang="de-DE" baseline="0" dirty="0" smtClean="0"/>
              <a:t>Dark </a:t>
            </a:r>
            <a:r>
              <a:rPr lang="de-DE" baseline="0" dirty="0" err="1" smtClean="0"/>
              <a:t>grey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areas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mark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reef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areas</a:t>
            </a:r>
            <a:r>
              <a:rPr lang="de-DE" baseline="0" dirty="0" smtClean="0"/>
              <a:t> down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25 m </a:t>
            </a:r>
            <a:r>
              <a:rPr lang="de-DE" baseline="0" dirty="0" err="1" smtClean="0"/>
              <a:t>depth</a:t>
            </a:r>
            <a:endParaRPr lang="de-DE" baseline="0" dirty="0" smtClean="0"/>
          </a:p>
          <a:p>
            <a:r>
              <a:rPr lang="de-DE" baseline="0" dirty="0" smtClean="0"/>
              <a:t>so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districution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a </a:t>
            </a:r>
            <a:r>
              <a:rPr lang="de-DE" baseline="0" dirty="0" err="1" smtClean="0"/>
              <a:t>complex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three</a:t>
            </a:r>
            <a:r>
              <a:rPr lang="de-DE" baseline="0" dirty="0" smtClean="0"/>
              <a:t>-dimensional </a:t>
            </a:r>
            <a:r>
              <a:rPr lang="de-DE" baseline="0" dirty="0" err="1" smtClean="0"/>
              <a:t>reef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restricted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east</a:t>
            </a:r>
            <a:r>
              <a:rPr lang="de-DE" baseline="0" dirty="0" smtClean="0"/>
              <a:t> </a:t>
            </a:r>
          </a:p>
          <a:p>
            <a:r>
              <a:rPr lang="de-DE" baseline="0" dirty="0" err="1" smtClean="0"/>
              <a:t>Yet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when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looking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only</a:t>
            </a:r>
            <a:r>
              <a:rPr lang="de-DE" baseline="0" dirty="0" smtClean="0"/>
              <a:t> 2-dimensional </a:t>
            </a:r>
            <a:r>
              <a:rPr lang="de-DE" baseline="0" dirty="0" err="1" smtClean="0"/>
              <a:t>coral</a:t>
            </a:r>
            <a:r>
              <a:rPr lang="de-DE" baseline="0" dirty="0" smtClean="0"/>
              <a:t> cover</a:t>
            </a:r>
          </a:p>
          <a:p>
            <a:r>
              <a:rPr lang="de-DE" baseline="0" dirty="0" err="1" smtClean="0"/>
              <a:t>We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have</a:t>
            </a:r>
            <a:r>
              <a:rPr lang="de-DE" baseline="0" dirty="0" smtClean="0"/>
              <a:t> a </a:t>
            </a:r>
            <a:r>
              <a:rPr lang="de-DE" baseline="0" dirty="0" err="1" smtClean="0"/>
              <a:t>similar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living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coral</a:t>
            </a:r>
            <a:r>
              <a:rPr lang="de-DE" baseline="0" dirty="0" smtClean="0"/>
              <a:t> cover in W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E in </a:t>
            </a:r>
            <a:r>
              <a:rPr lang="de-DE" baseline="0" dirty="0" err="1" smtClean="0"/>
              <a:t>our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working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depth</a:t>
            </a:r>
            <a:endParaRPr lang="de-DE" baseline="0" dirty="0" smtClean="0"/>
          </a:p>
          <a:p>
            <a:r>
              <a:rPr lang="de-DE" baseline="0" dirty="0" smtClean="0"/>
              <a:t>So </a:t>
            </a:r>
            <a:r>
              <a:rPr lang="de-DE" baseline="0" dirty="0" err="1" smtClean="0"/>
              <a:t>there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</a:t>
            </a:r>
            <a:r>
              <a:rPr lang="de-DE" baseline="0" dirty="0" smtClean="0"/>
              <a:t> a </a:t>
            </a:r>
            <a:r>
              <a:rPr lang="de-DE" baseline="0" dirty="0" err="1" smtClean="0"/>
              <a:t>quite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dense</a:t>
            </a:r>
            <a:r>
              <a:rPr lang="de-DE" baseline="0" dirty="0" smtClean="0"/>
              <a:t> cover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single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coral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colonies</a:t>
            </a:r>
            <a:r>
              <a:rPr lang="de-DE" baseline="0" dirty="0" smtClean="0"/>
              <a:t> in W </a:t>
            </a:r>
            <a:r>
              <a:rPr lang="de-DE" baseline="0" dirty="0" err="1" smtClean="0"/>
              <a:t>as</a:t>
            </a:r>
            <a:r>
              <a:rPr lang="de-DE" baseline="0" dirty="0" smtClean="0"/>
              <a:t> well</a:t>
            </a:r>
          </a:p>
          <a:p>
            <a:r>
              <a:rPr lang="de-DE" baseline="0" dirty="0" smtClean="0"/>
              <a:t>The </a:t>
            </a:r>
            <a:r>
              <a:rPr lang="de-DE" baseline="0" dirty="0" err="1" smtClean="0"/>
              <a:t>working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sites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along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island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chain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marked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with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symbols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map</a:t>
            </a:r>
            <a:r>
              <a:rPr lang="de-DE" baseline="0" dirty="0" smtClean="0"/>
              <a:t> – so </a:t>
            </a:r>
            <a:r>
              <a:rPr lang="de-DE" baseline="0" dirty="0" err="1" smtClean="0"/>
              <a:t>we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worked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at</a:t>
            </a:r>
            <a:r>
              <a:rPr lang="de-DE" baseline="0" dirty="0" smtClean="0"/>
              <a:t> 6 </a:t>
            </a:r>
            <a:r>
              <a:rPr lang="de-DE" baseline="0" dirty="0" err="1" smtClean="0"/>
              <a:t>sites</a:t>
            </a:r>
            <a:r>
              <a:rPr lang="de-DE" baseline="0" dirty="0" smtClean="0"/>
              <a:t> in total 3 in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W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3 in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E </a:t>
            </a:r>
            <a:r>
              <a:rPr lang="de-DE" baseline="0" dirty="0" err="1" smtClean="0"/>
              <a:t>representative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island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chain</a:t>
            </a:r>
            <a:endParaRPr lang="de-DE" baseline="0" dirty="0" smtClean="0"/>
          </a:p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95B55-4769-4758-ACEB-A6EF47AFB916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In 2010 </a:t>
            </a:r>
            <a:r>
              <a:rPr lang="de-DE" dirty="0" err="1" smtClean="0"/>
              <a:t>there</a:t>
            </a:r>
            <a:r>
              <a:rPr lang="de-DE" baseline="0" dirty="0" smtClean="0"/>
              <a:t> was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</a:t>
            </a:r>
            <a:r>
              <a:rPr lang="de-DE" dirty="0" err="1" smtClean="0"/>
              <a:t>ost</a:t>
            </a:r>
            <a:r>
              <a:rPr lang="de-DE" dirty="0" smtClean="0"/>
              <a:t> </a:t>
            </a:r>
            <a:r>
              <a:rPr lang="de-DE" dirty="0" err="1" smtClean="0"/>
              <a:t>severe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bleaching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event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Andaman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Sea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ever</a:t>
            </a:r>
            <a:r>
              <a:rPr lang="de-DE" baseline="0" dirty="0" smtClean="0"/>
              <a:t> </a:t>
            </a:r>
          </a:p>
          <a:p>
            <a:r>
              <a:rPr lang="de-DE" baseline="0" dirty="0" err="1" smtClean="0"/>
              <a:t>Although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have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been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several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bleaching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events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region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ijn</a:t>
            </a:r>
            <a:r>
              <a:rPr lang="de-DE" baseline="0" dirty="0" smtClean="0"/>
              <a:t> 1991, 1995, </a:t>
            </a:r>
            <a:r>
              <a:rPr lang="de-DE" baseline="0" dirty="0" err="1" smtClean="0"/>
              <a:t>and</a:t>
            </a:r>
            <a:r>
              <a:rPr lang="de-DE" baseline="0" smtClean="0"/>
              <a:t> 2003</a:t>
            </a:r>
            <a:endParaRPr lang="de-DE" baseline="0" dirty="0" smtClean="0"/>
          </a:p>
          <a:p>
            <a:r>
              <a:rPr lang="de-DE" baseline="0" dirty="0" err="1" smtClean="0"/>
              <a:t>Following</a:t>
            </a:r>
            <a:r>
              <a:rPr lang="de-DE" baseline="0" dirty="0" smtClean="0"/>
              <a:t> an </a:t>
            </a:r>
            <a:r>
              <a:rPr lang="de-DE" baseline="0" dirty="0" err="1" smtClean="0"/>
              <a:t>intense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heating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anomaly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lasting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over</a:t>
            </a:r>
            <a:r>
              <a:rPr lang="de-DE" baseline="0" dirty="0" smtClean="0"/>
              <a:t> 80 </a:t>
            </a:r>
            <a:r>
              <a:rPr lang="de-DE" baseline="0" dirty="0" err="1" smtClean="0"/>
              <a:t>days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above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bleaching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threshold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area</a:t>
            </a:r>
            <a:endParaRPr lang="de-DE" baseline="0" dirty="0" smtClean="0"/>
          </a:p>
          <a:p>
            <a:r>
              <a:rPr lang="de-DE" baseline="0" dirty="0" err="1" smtClean="0"/>
              <a:t>Which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resulted</a:t>
            </a:r>
            <a:r>
              <a:rPr lang="de-DE" baseline="0" dirty="0" smtClean="0"/>
              <a:t> in an extensive </a:t>
            </a:r>
            <a:r>
              <a:rPr lang="de-DE" baseline="0" dirty="0" err="1" smtClean="0"/>
              <a:t>bleaching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corals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whole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reef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areas</a:t>
            </a:r>
            <a:endParaRPr lang="de-DE" baseline="0" dirty="0" smtClean="0"/>
          </a:p>
          <a:p>
            <a:r>
              <a:rPr lang="de-DE" baseline="0" dirty="0" smtClean="0"/>
              <a:t>These </a:t>
            </a:r>
            <a:r>
              <a:rPr lang="de-DE" baseline="0" dirty="0" err="1" smtClean="0"/>
              <a:t>pictures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show</a:t>
            </a:r>
            <a:r>
              <a:rPr lang="de-DE" baseline="0" dirty="0" smtClean="0"/>
              <a:t> </a:t>
            </a:r>
            <a:r>
              <a:rPr lang="de-DE" baseline="0" dirty="0" err="1" smtClean="0"/>
              <a:t>you</a:t>
            </a:r>
            <a:r>
              <a:rPr lang="de-DE" baseline="0" dirty="0" smtClean="0"/>
              <a:t> an </a:t>
            </a:r>
            <a:r>
              <a:rPr lang="de-DE" baseline="0" dirty="0" err="1" smtClean="0"/>
              <a:t>impression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bleaching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our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study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sites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along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Similans</a:t>
            </a:r>
            <a:r>
              <a:rPr lang="de-DE" baseline="0" dirty="0" smtClean="0"/>
              <a:t> in East</a:t>
            </a:r>
          </a:p>
          <a:p>
            <a:r>
              <a:rPr lang="de-DE" baseline="0" dirty="0" err="1" smtClean="0"/>
              <a:t>and</a:t>
            </a:r>
            <a:r>
              <a:rPr lang="de-DE" baseline="0" dirty="0" smtClean="0"/>
              <a:t> in West </a:t>
            </a:r>
            <a:r>
              <a:rPr lang="de-DE" baseline="0" dirty="0" err="1" smtClean="0"/>
              <a:t>at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heating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maximum</a:t>
            </a:r>
            <a:r>
              <a:rPr lang="de-DE" baseline="0" dirty="0" smtClean="0"/>
              <a:t> in May 2010</a:t>
            </a:r>
          </a:p>
          <a:p>
            <a:r>
              <a:rPr lang="de-DE" baseline="0" dirty="0" err="1" smtClean="0"/>
              <a:t>Nevertheless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when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looking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more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precisely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tissue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conditions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found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that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bleaching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seemed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less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intense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</a:p>
          <a:p>
            <a:r>
              <a:rPr lang="de-DE" dirty="0" err="1" smtClean="0"/>
              <a:t>entire</a:t>
            </a:r>
            <a:r>
              <a:rPr lang="de-DE" dirty="0" smtClean="0"/>
              <a:t> </a:t>
            </a:r>
            <a:r>
              <a:rPr lang="de-DE" dirty="0" err="1" smtClean="0"/>
              <a:t>along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Western </a:t>
            </a:r>
            <a:r>
              <a:rPr lang="de-DE" baseline="0" dirty="0" err="1" smtClean="0"/>
              <a:t>sides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contrast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East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95B55-4769-4758-ACEB-A6EF47AFB916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baseline="0" dirty="0" smtClean="0"/>
              <a:t>So </a:t>
            </a:r>
            <a:r>
              <a:rPr lang="de-DE" baseline="0" dirty="0" err="1" smtClean="0"/>
              <a:t>when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looking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our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study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organism</a:t>
            </a:r>
            <a:endParaRPr lang="de-DE" baseline="0" dirty="0" smtClean="0"/>
          </a:p>
          <a:p>
            <a:r>
              <a:rPr lang="de-DE" baseline="0" dirty="0" err="1" smtClean="0"/>
              <a:t>Porites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lutea</a:t>
            </a:r>
            <a:r>
              <a:rPr lang="de-DE" baseline="0" dirty="0" smtClean="0"/>
              <a:t> </a:t>
            </a:r>
          </a:p>
          <a:p>
            <a:r>
              <a:rPr lang="de-DE" baseline="0" dirty="0" err="1" smtClean="0"/>
              <a:t>Known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</a:t>
            </a:r>
            <a:r>
              <a:rPr lang="de-DE" baseline="0" dirty="0" smtClean="0"/>
              <a:t> a </a:t>
            </a:r>
            <a:r>
              <a:rPr lang="de-DE" baseline="0" dirty="0" err="1" smtClean="0"/>
              <a:t>resilient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very</a:t>
            </a:r>
            <a:r>
              <a:rPr lang="de-DE" baseline="0" dirty="0" smtClean="0"/>
              <a:t> robust </a:t>
            </a:r>
            <a:r>
              <a:rPr lang="de-DE" baseline="0" dirty="0" err="1" smtClean="0"/>
              <a:t>species</a:t>
            </a:r>
            <a:endParaRPr lang="de-DE" baseline="0" dirty="0" smtClean="0"/>
          </a:p>
          <a:p>
            <a:r>
              <a:rPr lang="de-DE" baseline="0" dirty="0" smtClean="0"/>
              <a:t>But still </a:t>
            </a:r>
            <a:r>
              <a:rPr lang="de-DE" baseline="0" dirty="0" err="1" smtClean="0"/>
              <a:t>we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wanted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work</a:t>
            </a:r>
            <a:r>
              <a:rPr lang="de-DE" baseline="0" dirty="0" smtClean="0"/>
              <a:t> on </a:t>
            </a:r>
            <a:r>
              <a:rPr lang="de-DE" baseline="0" dirty="0" err="1" smtClean="0"/>
              <a:t>it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because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dominant </a:t>
            </a:r>
            <a:r>
              <a:rPr lang="de-DE" baseline="0" dirty="0" err="1" smtClean="0"/>
              <a:t>reef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builder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along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Similans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adjacent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islands</a:t>
            </a:r>
            <a:endParaRPr lang="de-DE" baseline="0" dirty="0" smtClean="0"/>
          </a:p>
          <a:p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very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common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Andaman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Sea</a:t>
            </a:r>
            <a:r>
              <a:rPr lang="de-DE" baseline="0" dirty="0" smtClean="0"/>
              <a:t> </a:t>
            </a:r>
          </a:p>
          <a:p>
            <a:endParaRPr lang="de-DE" baseline="0" dirty="0" smtClean="0"/>
          </a:p>
          <a:p>
            <a:r>
              <a:rPr lang="de-DE" baseline="0" dirty="0" smtClean="0"/>
              <a:t>So </a:t>
            </a:r>
            <a:r>
              <a:rPr lang="de-DE" baseline="0" dirty="0" err="1" smtClean="0"/>
              <a:t>we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compared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status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Porites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from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picture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analyses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during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heating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maximum</a:t>
            </a:r>
            <a:r>
              <a:rPr lang="de-DE" baseline="0" dirty="0" smtClean="0"/>
              <a:t> in May 2010</a:t>
            </a:r>
          </a:p>
          <a:p>
            <a:r>
              <a:rPr lang="de-DE" baseline="0" dirty="0" smtClean="0"/>
              <a:t>The </a:t>
            </a:r>
            <a:r>
              <a:rPr lang="de-DE" baseline="0" dirty="0" err="1" smtClean="0"/>
              <a:t>upper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plot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shows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you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cover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Porites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percentage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living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coral</a:t>
            </a:r>
            <a:r>
              <a:rPr lang="de-DE" baseline="0" dirty="0" smtClean="0"/>
              <a:t> cover </a:t>
            </a:r>
            <a:r>
              <a:rPr lang="de-DE" baseline="0" dirty="0" err="1" smtClean="0"/>
              <a:t>at</a:t>
            </a:r>
            <a:r>
              <a:rPr lang="de-DE" baseline="0" dirty="0" smtClean="0"/>
              <a:t> West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East</a:t>
            </a:r>
          </a:p>
          <a:p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plot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below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shows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you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tissue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condition</a:t>
            </a:r>
            <a:endParaRPr lang="de-DE" baseline="0" dirty="0" smtClean="0"/>
          </a:p>
          <a:p>
            <a:pPr algn="l"/>
            <a:r>
              <a:rPr lang="de-DE" sz="1200" dirty="0" err="1" smtClean="0">
                <a:solidFill>
                  <a:schemeClr val="bg1"/>
                </a:solidFill>
                <a:cs typeface="Arial" pitchFamily="34" charset="0"/>
              </a:rPr>
              <a:t>We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see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that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….</a:t>
            </a:r>
          </a:p>
          <a:p>
            <a:pPr algn="l"/>
            <a:endParaRPr lang="de-DE" sz="1200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pPr algn="l"/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This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lead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us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to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question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why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is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that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so….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we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looked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more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in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detail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into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tissue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conditions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of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Porites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lutea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before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during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after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thermal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anomaly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pPr algn="l"/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Along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West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sz="1200" baseline="0" dirty="0" smtClean="0">
                <a:solidFill>
                  <a:schemeClr val="bg1"/>
                </a:solidFill>
                <a:cs typeface="Arial" pitchFamily="34" charset="0"/>
              </a:rPr>
              <a:t> East </a:t>
            </a:r>
            <a:r>
              <a:rPr lang="de-DE" sz="1200" baseline="0" dirty="0" err="1" smtClean="0">
                <a:solidFill>
                  <a:schemeClr val="bg1"/>
                </a:solidFill>
                <a:cs typeface="Arial" pitchFamily="34" charset="0"/>
              </a:rPr>
              <a:t>Similans</a:t>
            </a:r>
            <a:endParaRPr lang="de-DE" sz="1200" dirty="0" smtClean="0">
              <a:solidFill>
                <a:schemeClr val="bg1"/>
              </a:solidFill>
              <a:cs typeface="Arial" pitchFamily="34" charset="0"/>
            </a:endParaRPr>
          </a:p>
          <a:p>
            <a:pPr algn="ctr"/>
            <a:endParaRPr lang="de-DE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95B55-4769-4758-ACEB-A6EF47AFB916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This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mean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temperature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record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given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daily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mode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value</a:t>
            </a:r>
            <a:r>
              <a:rPr lang="de-DE" baseline="0" dirty="0" smtClean="0"/>
              <a:t> (so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most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frequent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value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record</a:t>
            </a:r>
            <a:r>
              <a:rPr lang="de-DE" baseline="0" dirty="0" smtClean="0"/>
              <a:t>) </a:t>
            </a:r>
          </a:p>
          <a:p>
            <a:r>
              <a:rPr lang="de-DE" baseline="0" dirty="0" err="1" smtClean="0"/>
              <a:t>From</a:t>
            </a:r>
            <a:r>
              <a:rPr lang="de-DE" baseline="0" dirty="0" smtClean="0"/>
              <a:t> November 2009 </a:t>
            </a:r>
            <a:r>
              <a:rPr lang="de-DE" baseline="0" dirty="0" err="1" smtClean="0"/>
              <a:t>until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end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March 2011</a:t>
            </a:r>
          </a:p>
          <a:p>
            <a:endParaRPr lang="de-DE" baseline="0" dirty="0" smtClean="0"/>
          </a:p>
          <a:p>
            <a:r>
              <a:rPr lang="de-DE" dirty="0" smtClean="0"/>
              <a:t>Most </a:t>
            </a:r>
            <a:r>
              <a:rPr lang="de-DE" dirty="0" err="1" smtClean="0"/>
              <a:t>severe</a:t>
            </a:r>
            <a:r>
              <a:rPr lang="de-DE" dirty="0" smtClean="0"/>
              <a:t> </a:t>
            </a:r>
            <a:r>
              <a:rPr lang="de-DE" dirty="0" err="1" smtClean="0"/>
              <a:t>heating</a:t>
            </a:r>
            <a:r>
              <a:rPr lang="de-DE" dirty="0" smtClean="0"/>
              <a:t> </a:t>
            </a:r>
            <a:r>
              <a:rPr lang="de-DE" baseline="0" dirty="0" err="1" smtClean="0"/>
              <a:t>event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Andaman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Sea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coast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Thailand </a:t>
            </a:r>
            <a:r>
              <a:rPr lang="de-DE" baseline="0" dirty="0" err="1" smtClean="0"/>
              <a:t>ever</a:t>
            </a:r>
            <a:endParaRPr lang="de-DE" baseline="0" dirty="0" smtClean="0"/>
          </a:p>
          <a:p>
            <a:r>
              <a:rPr lang="de-DE" baseline="0" dirty="0" err="1" smtClean="0"/>
              <a:t>With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peak</a:t>
            </a:r>
            <a:r>
              <a:rPr lang="de-DE" baseline="0" dirty="0" smtClean="0"/>
              <a:t> </a:t>
            </a:r>
            <a:r>
              <a:rPr lang="de-DE" baseline="0" dirty="0" err="1" smtClean="0"/>
              <a:t>values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around</a:t>
            </a:r>
            <a:r>
              <a:rPr lang="de-DE" baseline="0" dirty="0" smtClean="0"/>
              <a:t> 32°C </a:t>
            </a:r>
            <a:r>
              <a:rPr lang="de-DE" baseline="0" dirty="0" err="1" smtClean="0"/>
              <a:t>extending</a:t>
            </a:r>
            <a:r>
              <a:rPr lang="de-DE" baseline="0" dirty="0" smtClean="0"/>
              <a:t> down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30 m </a:t>
            </a:r>
            <a:r>
              <a:rPr lang="de-DE" baseline="0" dirty="0" err="1" smtClean="0"/>
              <a:t>depth</a:t>
            </a:r>
            <a:endParaRPr lang="de-DE" baseline="0" dirty="0" smtClean="0"/>
          </a:p>
          <a:p>
            <a:r>
              <a:rPr lang="de-DE" baseline="0" dirty="0" err="1" smtClean="0"/>
              <a:t>daily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running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mode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exceeding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bleaching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threshold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30.1 °C </a:t>
            </a:r>
            <a:r>
              <a:rPr lang="de-DE" baseline="0" dirty="0" err="1" smtClean="0"/>
              <a:t>for</a:t>
            </a:r>
            <a:r>
              <a:rPr lang="de-DE" baseline="0" dirty="0" smtClean="0"/>
              <a:t> 84 </a:t>
            </a:r>
            <a:r>
              <a:rPr lang="de-DE" baseline="0" dirty="0" err="1" smtClean="0"/>
              <a:t>days</a:t>
            </a:r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This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threshold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we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defined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by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Brown et al. 1996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for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this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area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as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temperature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above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which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bleaching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is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very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likely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to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occur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…</a:t>
            </a:r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pPr algn="l">
              <a:lnSpc>
                <a:spcPct val="150000"/>
              </a:lnSpc>
              <a:buFont typeface="Arial" pitchFamily="34" charset="0"/>
              <a:buNone/>
            </a:pP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We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sampled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coral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tissue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prior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to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thermal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anomaly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March 2008</a:t>
            </a:r>
          </a:p>
          <a:p>
            <a:pPr algn="l">
              <a:lnSpc>
                <a:spcPct val="150000"/>
              </a:lnSpc>
              <a:buFont typeface="Arial" pitchFamily="34" charset="0"/>
              <a:buNone/>
            </a:pP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Right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after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maximum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May 2010</a:t>
            </a:r>
          </a:p>
          <a:p>
            <a:pPr algn="l">
              <a:lnSpc>
                <a:spcPct val="150000"/>
              </a:lnSpc>
              <a:buFont typeface="Arial" pitchFamily="34" charset="0"/>
              <a:buNone/>
            </a:pP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About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2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weeks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after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anomaly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had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passed</a:t>
            </a:r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pPr algn="l">
              <a:lnSpc>
                <a:spcPct val="150000"/>
              </a:lnSpc>
              <a:buFont typeface="Arial" pitchFamily="34" charset="0"/>
              <a:buNone/>
            </a:pP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About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5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months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later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Dec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2010</a:t>
            </a:r>
          </a:p>
          <a:p>
            <a:pPr algn="l">
              <a:lnSpc>
                <a:spcPct val="150000"/>
              </a:lnSpc>
              <a:buFont typeface="Arial" pitchFamily="34" charset="0"/>
              <a:buNone/>
            </a:pP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finally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almost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year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after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anomaly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had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started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March 2011</a:t>
            </a:r>
          </a:p>
          <a:p>
            <a:pPr algn="l">
              <a:lnSpc>
                <a:spcPct val="150000"/>
              </a:lnSpc>
              <a:buFont typeface="Arial" pitchFamily="34" charset="0"/>
              <a:buNone/>
            </a:pPr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samplings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prior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during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after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anomaly</a:t>
            </a:r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95B55-4769-4758-ACEB-A6EF47AFB916}" type="slidenum">
              <a:rPr lang="de-DE" smtClean="0"/>
              <a:pPr/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To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tissue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conditions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parameters</a:t>
            </a:r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This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plot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shows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you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zooxanthellae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density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per cm-2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coral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surface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chlorophyll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content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per cm-2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coral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surface</a:t>
            </a:r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5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panels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are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shown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–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first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panel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shows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values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before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anomaly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(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data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from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March 2008)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panels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after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that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show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development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during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after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event</a:t>
            </a:r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East: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see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significant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decrease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zoox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density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chla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between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before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anomaly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right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after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maximum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May</a:t>
            </a:r>
          </a:p>
          <a:p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Values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are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reduced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to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very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low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even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0  -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nothing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is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left</a:t>
            </a:r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we´ve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seen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slown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but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steady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recovery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of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values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until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our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last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sampling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Mar11 (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values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had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not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yet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reached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before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status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)</a:t>
            </a: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West: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higher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zoox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density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chla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concentration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before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event</a:t>
            </a:r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Here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also a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significant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decrease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during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event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BUT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significantly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less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intense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than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E </a:t>
            </a: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another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feature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these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data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is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quite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fast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recovery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already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shortly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after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had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ended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(July10) –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until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March2011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values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had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partly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regained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their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original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concentrations</a:t>
            </a:r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A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peculiarity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here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is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stagnation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of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recovery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which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measured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tissue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Dec10</a:t>
            </a: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I´ll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come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back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to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this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later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a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bit</a:t>
            </a:r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95B55-4769-4758-ACEB-A6EF47AFB916}" type="slidenum">
              <a:rPr lang="de-DE" smtClean="0"/>
              <a:pPr/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Photosystem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II photochemical efficiency: which we measured with pulse amplitude modulated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fluorometry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a diving PAM</a:t>
            </a:r>
          </a:p>
          <a:p>
            <a:endParaRPr lang="de-DE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 </a:t>
            </a:r>
            <a:r>
              <a:rPr lang="de-DE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panel</a:t>
            </a:r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de-DE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maximum</a:t>
            </a:r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quantum</a:t>
            </a:r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yield</a:t>
            </a:r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after </a:t>
            </a:r>
            <a:r>
              <a:rPr lang="de-DE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dark</a:t>
            </a:r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adaptation</a:t>
            </a:r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coral</a:t>
            </a:r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fragments</a:t>
            </a:r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30 min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Second panel effective quantum yield after exposure of the corals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saturating light for 1 min (600 µmol m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-2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-1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East: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see after the dark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adaptation under stress free conditions we measured relatively high values even during the heating event which then recovered until Dec2010 (5 months after the heating)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light stress the sensitivity and weakening of the coral-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symbiont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status is more visible with low values even until after the heating and a recovery visible until 5 months after the heating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West: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Compared to E throughout higher values – barely differences in maximum quantum yield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also after light stress the photochemical efficiency seems not to be as affected as in E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YET again – not as clear as for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zoox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chla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values but still visible is here the stagnation of the values in Dec 2010 compared to July 2010 –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 we did measure higher values (not significant) but still visible in E in Dec 2010 before then in Mar11 again W values were higher</a:t>
            </a:r>
          </a:p>
          <a:p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95B55-4769-4758-ACEB-A6EF47AFB916}" type="slidenum">
              <a:rPr lang="de-DE" smtClean="0"/>
              <a:pPr/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final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plot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shows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t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otal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protein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content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of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coral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tissue</a:t>
            </a:r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As a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proxy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for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energetic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status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for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coral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host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resulting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on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one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from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nutritonal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status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of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corals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from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photosynthetic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energy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supply</a:t>
            </a:r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Again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first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E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corals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:</a:t>
            </a:r>
          </a:p>
          <a:p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The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protein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content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shows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same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performance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seen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for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zoox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chla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content</a:t>
            </a:r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Significant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decrease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during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with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no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recovery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visible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after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had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ended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(July2010)</a:t>
            </a:r>
          </a:p>
          <a:p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But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until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Dec2010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see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increased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concentration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–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yet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even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after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one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year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values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are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not back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status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which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had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before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West:</a:t>
            </a: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Similar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concentrations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W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E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before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Decrease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during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May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significant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but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clearly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less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intense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than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E</a:t>
            </a: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Recovery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until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July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visible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steady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but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slow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regain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protein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until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our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last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measurement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Mar11</a:t>
            </a: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To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come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to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possibly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explanation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for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differences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between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West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East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coral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conditions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…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95B55-4769-4758-ACEB-A6EF47AFB916}" type="slidenum">
              <a:rPr lang="de-DE" smtClean="0"/>
              <a:pPr/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Again</a:t>
            </a:r>
            <a:r>
              <a:rPr lang="de-DE" dirty="0" smtClean="0"/>
              <a:t> back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temperature</a:t>
            </a:r>
            <a:r>
              <a:rPr lang="de-DE" dirty="0" smtClean="0"/>
              <a:t> </a:t>
            </a:r>
            <a:r>
              <a:rPr lang="de-DE" dirty="0" err="1" smtClean="0"/>
              <a:t>record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mode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values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err="1" smtClean="0"/>
              <a:t>When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add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raw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temperature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record</a:t>
            </a:r>
            <a:r>
              <a:rPr lang="de-DE" baseline="0" dirty="0" smtClean="0"/>
              <a:t> in W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then</a:t>
            </a:r>
            <a:r>
              <a:rPr lang="de-DE" baseline="0" dirty="0" smtClean="0"/>
              <a:t> in E</a:t>
            </a:r>
          </a:p>
          <a:p>
            <a:r>
              <a:rPr lang="de-DE" baseline="0" dirty="0" err="1" smtClean="0"/>
              <a:t>We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see</a:t>
            </a:r>
            <a:r>
              <a:rPr lang="de-DE" baseline="0" dirty="0" smtClean="0"/>
              <a:t> strong </a:t>
            </a:r>
            <a:r>
              <a:rPr lang="de-DE" baseline="0" dirty="0" err="1" smtClean="0"/>
              <a:t>temperature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fluctuations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present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at</a:t>
            </a:r>
            <a:r>
              <a:rPr lang="de-DE" baseline="0" dirty="0" smtClean="0"/>
              <a:t> W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only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very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extenuated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from</a:t>
            </a:r>
            <a:r>
              <a:rPr lang="de-DE" baseline="0" dirty="0" smtClean="0"/>
              <a:t> in E</a:t>
            </a:r>
          </a:p>
          <a:p>
            <a:endParaRPr lang="de-DE" baseline="0" dirty="0" smtClean="0"/>
          </a:p>
          <a:p>
            <a:r>
              <a:rPr lang="de-DE" baseline="0" dirty="0" smtClean="0"/>
              <a:t>These </a:t>
            </a:r>
            <a:r>
              <a:rPr lang="de-DE" baseline="0" dirty="0" err="1" smtClean="0"/>
              <a:t>temperature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fluctuations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were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present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throughout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year</a:t>
            </a:r>
            <a:r>
              <a:rPr lang="de-DE" baseline="0" dirty="0" smtClean="0"/>
              <a:t> but </a:t>
            </a:r>
            <a:r>
              <a:rPr lang="de-DE" baseline="0" dirty="0" err="1" smtClean="0"/>
              <a:t>with</a:t>
            </a:r>
            <a:r>
              <a:rPr lang="de-DE" baseline="0" dirty="0" smtClean="0"/>
              <a:t> a </a:t>
            </a:r>
            <a:r>
              <a:rPr lang="de-DE" baseline="0" dirty="0" err="1" smtClean="0"/>
              <a:t>peak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activity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from</a:t>
            </a:r>
            <a:r>
              <a:rPr lang="de-DE" baseline="0" dirty="0" smtClean="0"/>
              <a:t> </a:t>
            </a:r>
            <a:r>
              <a:rPr lang="de-DE" baseline="0" dirty="0" err="1" smtClean="0"/>
              <a:t>January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through</a:t>
            </a:r>
            <a:r>
              <a:rPr lang="de-DE" baseline="0" dirty="0" smtClean="0"/>
              <a:t> April</a:t>
            </a:r>
          </a:p>
          <a:p>
            <a:r>
              <a:rPr lang="de-DE" baseline="0" dirty="0" err="1" smtClean="0"/>
              <a:t>Characteristic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these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temp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fluctuations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that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temp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drops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within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minutes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that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cold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water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stays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reef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area</a:t>
            </a:r>
            <a:r>
              <a:rPr lang="de-DE" baseline="0" dirty="0" smtClean="0"/>
              <a:t> not </a:t>
            </a:r>
            <a:r>
              <a:rPr lang="de-DE" baseline="0" dirty="0" err="1" smtClean="0"/>
              <a:t>longer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than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some</a:t>
            </a:r>
            <a:r>
              <a:rPr lang="de-DE" baseline="0" dirty="0" smtClean="0"/>
              <a:t> 30min </a:t>
            </a:r>
            <a:r>
              <a:rPr lang="de-DE" baseline="0" dirty="0" err="1" smtClean="0"/>
              <a:t>before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system</a:t>
            </a:r>
            <a:r>
              <a:rPr lang="de-DE" baseline="0" dirty="0" smtClean="0"/>
              <a:t> „</a:t>
            </a:r>
            <a:r>
              <a:rPr lang="de-DE" baseline="0" dirty="0" err="1" smtClean="0"/>
              <a:t>recovers</a:t>
            </a:r>
            <a:r>
              <a:rPr lang="de-DE" baseline="0" dirty="0" smtClean="0"/>
              <a:t>“ back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warmer </a:t>
            </a:r>
            <a:r>
              <a:rPr lang="de-DE" baseline="0" dirty="0" err="1" smtClean="0"/>
              <a:t>temperatures</a:t>
            </a:r>
            <a:r>
              <a:rPr lang="de-DE" baseline="0" dirty="0" smtClean="0"/>
              <a:t> – </a:t>
            </a:r>
            <a:r>
              <a:rPr lang="de-DE" baseline="0" dirty="0" err="1" smtClean="0"/>
              <a:t>these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cold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water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flushes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occur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several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events</a:t>
            </a:r>
            <a:r>
              <a:rPr lang="de-DE" baseline="0" dirty="0" smtClean="0"/>
              <a:t> per </a:t>
            </a:r>
            <a:r>
              <a:rPr lang="de-DE" baseline="0" dirty="0" err="1" smtClean="0"/>
              <a:t>day</a:t>
            </a:r>
            <a:r>
              <a:rPr lang="de-DE" baseline="0" dirty="0" smtClean="0"/>
              <a:t> so </a:t>
            </a:r>
            <a:r>
              <a:rPr lang="de-DE" baseline="0" dirty="0" err="1" smtClean="0"/>
              <a:t>that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corals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exposed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a </a:t>
            </a:r>
            <a:r>
              <a:rPr lang="de-DE" baseline="0" dirty="0" err="1" smtClean="0"/>
              <a:t>recurring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cooling</a:t>
            </a:r>
            <a:r>
              <a:rPr lang="de-DE" baseline="0" dirty="0" smtClean="0"/>
              <a:t> </a:t>
            </a:r>
          </a:p>
          <a:p>
            <a:endParaRPr lang="de-DE" baseline="0" dirty="0" smtClean="0"/>
          </a:p>
          <a:p>
            <a:r>
              <a:rPr lang="de-DE" baseline="0" dirty="0" err="1" smtClean="0"/>
              <a:t>This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cooling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below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mode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temp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bigger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than</a:t>
            </a:r>
            <a:r>
              <a:rPr lang="de-DE" baseline="0" dirty="0" smtClean="0"/>
              <a:t> 6 °C in W but </a:t>
            </a:r>
            <a:r>
              <a:rPr lang="de-DE" baseline="0" dirty="0" err="1" smtClean="0"/>
              <a:t>below</a:t>
            </a:r>
            <a:r>
              <a:rPr lang="de-DE" baseline="0" dirty="0" smtClean="0"/>
              <a:t> 3°C in E</a:t>
            </a:r>
          </a:p>
          <a:p>
            <a:r>
              <a:rPr lang="de-DE" baseline="0" dirty="0" smtClean="0"/>
              <a:t> in </a:t>
            </a:r>
            <a:r>
              <a:rPr lang="de-DE" baseline="0" dirty="0" err="1" smtClean="0"/>
              <a:t>contrast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that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heating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above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threshold</a:t>
            </a:r>
            <a:r>
              <a:rPr lang="de-DE" baseline="0" dirty="0" smtClean="0"/>
              <a:t> was </a:t>
            </a:r>
            <a:r>
              <a:rPr lang="de-DE" baseline="0" dirty="0" err="1" smtClean="0"/>
              <a:t>bigger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than</a:t>
            </a:r>
            <a:r>
              <a:rPr lang="de-DE" baseline="0" dirty="0" smtClean="0"/>
              <a:t> 2°C in E but </a:t>
            </a:r>
            <a:r>
              <a:rPr lang="de-DE" baseline="0" dirty="0" err="1" smtClean="0"/>
              <a:t>below</a:t>
            </a:r>
            <a:r>
              <a:rPr lang="de-DE" baseline="0" dirty="0" smtClean="0"/>
              <a:t> 2°C in W</a:t>
            </a:r>
          </a:p>
          <a:p>
            <a:endParaRPr lang="de-DE" baseline="0" dirty="0" smtClean="0"/>
          </a:p>
          <a:p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explain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oceanographic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phenomenon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behind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these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cold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water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flushes</a:t>
            </a:r>
            <a:r>
              <a:rPr lang="de-DE" baseline="0" dirty="0" smtClean="0"/>
              <a:t>…</a:t>
            </a:r>
          </a:p>
          <a:p>
            <a:r>
              <a:rPr lang="de-DE" baseline="0" dirty="0" smtClean="0"/>
              <a:t> .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95B55-4769-4758-ACEB-A6EF47AFB916}" type="slidenum">
              <a:rPr lang="de-DE" smtClean="0"/>
              <a:pPr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buFontTx/>
              <a:buChar char="•"/>
            </a:pPr>
            <a:r>
              <a:rPr lang="de-DE" sz="1200" dirty="0" smtClean="0">
                <a:solidFill>
                  <a:schemeClr val="bg1"/>
                </a:solidFill>
              </a:rPr>
              <a:t>The </a:t>
            </a:r>
            <a:r>
              <a:rPr lang="de-DE" sz="1200" dirty="0" err="1" smtClean="0">
                <a:solidFill>
                  <a:schemeClr val="bg1"/>
                </a:solidFill>
              </a:rPr>
              <a:t>Andaman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Sea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is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known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for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the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ocurrence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of</a:t>
            </a:r>
            <a:endParaRPr lang="de-DE" sz="12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de-DE" sz="1200" dirty="0" smtClean="0">
                <a:solidFill>
                  <a:schemeClr val="bg1"/>
                </a:solidFill>
              </a:rPr>
              <a:t> Large </a:t>
            </a:r>
            <a:r>
              <a:rPr lang="de-DE" sz="1200" dirty="0" err="1" smtClean="0">
                <a:solidFill>
                  <a:schemeClr val="bg1"/>
                </a:solidFill>
              </a:rPr>
              <a:t>amplitude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internal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waves</a:t>
            </a:r>
            <a:endParaRPr lang="de-DE" sz="12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de-DE" sz="1200" dirty="0" smtClean="0">
                <a:solidFill>
                  <a:schemeClr val="bg1"/>
                </a:solidFill>
              </a:rPr>
              <a:t>    LAIW </a:t>
            </a:r>
            <a:r>
              <a:rPr lang="de-DE" sz="1200" dirty="0" err="1" smtClean="0">
                <a:solidFill>
                  <a:schemeClr val="bg1"/>
                </a:solidFill>
              </a:rPr>
              <a:t>or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solitons</a:t>
            </a:r>
            <a:endParaRPr lang="de-DE" sz="12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de-DE" sz="1200" dirty="0" smtClean="0">
                <a:solidFill>
                  <a:schemeClr val="bg1"/>
                </a:solidFill>
              </a:rPr>
              <a:t>  </a:t>
            </a:r>
            <a:r>
              <a:rPr lang="de-DE" sz="1200" dirty="0" err="1" smtClean="0">
                <a:solidFill>
                  <a:schemeClr val="bg1"/>
                </a:solidFill>
              </a:rPr>
              <a:t>these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are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internal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waves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within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the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water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column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travelling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along</a:t>
            </a:r>
            <a:r>
              <a:rPr lang="de-DE" sz="1200" baseline="0" dirty="0" smtClean="0">
                <a:solidFill>
                  <a:schemeClr val="bg1"/>
                </a:solidFill>
              </a:rPr>
              <a:t> a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density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separation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layer</a:t>
            </a:r>
            <a:r>
              <a:rPr lang="de-DE" sz="1200" baseline="0" dirty="0" smtClean="0">
                <a:solidFill>
                  <a:schemeClr val="bg1"/>
                </a:solidFill>
              </a:rPr>
              <a:t> –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the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pycnocline</a:t>
            </a:r>
            <a:endParaRPr lang="de-DE" sz="1200" baseline="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de-DE" sz="1200" baseline="0" dirty="0" err="1" smtClean="0">
                <a:solidFill>
                  <a:schemeClr val="bg1"/>
                </a:solidFill>
              </a:rPr>
              <a:t>They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can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occur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whereever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there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is</a:t>
            </a:r>
            <a:r>
              <a:rPr lang="de-DE" sz="1200" baseline="0" dirty="0" smtClean="0">
                <a:solidFill>
                  <a:schemeClr val="bg1"/>
                </a:solidFill>
              </a:rPr>
              <a:t> a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stratified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water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column</a:t>
            </a:r>
            <a:r>
              <a:rPr lang="de-DE" sz="1200" baseline="0" dirty="0" smtClean="0">
                <a:solidFill>
                  <a:schemeClr val="bg1"/>
                </a:solidFill>
              </a:rPr>
              <a:t>, a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rich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underwater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topography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and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tidal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currents</a:t>
            </a:r>
            <a:endParaRPr lang="de-DE" sz="1200" baseline="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de-DE" sz="1200" baseline="0" dirty="0" smtClean="0">
                <a:solidFill>
                  <a:schemeClr val="bg1"/>
                </a:solidFill>
              </a:rPr>
              <a:t>In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the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Andaman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Sea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they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are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generated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at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Andaman-Nicobar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island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arc</a:t>
            </a:r>
            <a:r>
              <a:rPr lang="de-DE" sz="1200" dirty="0" smtClean="0">
                <a:solidFill>
                  <a:schemeClr val="bg1"/>
                </a:solidFill>
              </a:rPr>
              <a:t> &amp; </a:t>
            </a:r>
            <a:r>
              <a:rPr lang="de-DE" sz="1200" dirty="0" err="1" smtClean="0">
                <a:solidFill>
                  <a:schemeClr val="bg1"/>
                </a:solidFill>
              </a:rPr>
              <a:t>northwest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of</a:t>
            </a:r>
            <a:r>
              <a:rPr lang="de-DE" sz="1200" dirty="0" smtClean="0">
                <a:solidFill>
                  <a:schemeClr val="bg1"/>
                </a:solidFill>
              </a:rPr>
              <a:t> Sumatra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de-DE" sz="1200" dirty="0" smtClean="0">
                <a:solidFill>
                  <a:schemeClr val="bg1"/>
                </a:solidFill>
              </a:rPr>
              <a:t>  in </a:t>
            </a:r>
            <a:r>
              <a:rPr lang="de-DE" sz="1200" dirty="0" err="1" smtClean="0">
                <a:solidFill>
                  <a:schemeClr val="bg1"/>
                </a:solidFill>
              </a:rPr>
              <a:t>groups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or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packages</a:t>
            </a:r>
            <a:endParaRPr lang="de-DE" sz="12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de-DE" sz="1200" dirty="0" smtClean="0">
                <a:solidFill>
                  <a:schemeClr val="bg1"/>
                </a:solidFill>
              </a:rPr>
              <a:t>  </a:t>
            </a:r>
            <a:r>
              <a:rPr lang="de-DE" sz="1200" dirty="0" err="1" smtClean="0">
                <a:solidFill>
                  <a:schemeClr val="bg1"/>
                </a:solidFill>
              </a:rPr>
              <a:t>from</a:t>
            </a:r>
            <a:r>
              <a:rPr lang="de-DE" sz="1200" dirty="0" smtClean="0">
                <a:solidFill>
                  <a:schemeClr val="bg1"/>
                </a:solidFill>
              </a:rPr>
              <a:t> W/SW </a:t>
            </a:r>
            <a:r>
              <a:rPr lang="de-DE" sz="1200" dirty="0" err="1" smtClean="0">
                <a:solidFill>
                  <a:schemeClr val="bg1"/>
                </a:solidFill>
              </a:rPr>
              <a:t>to</a:t>
            </a:r>
            <a:r>
              <a:rPr lang="de-DE" sz="1200" dirty="0" smtClean="0">
                <a:solidFill>
                  <a:schemeClr val="bg1"/>
                </a:solidFill>
              </a:rPr>
              <a:t> E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de-DE" sz="1200" dirty="0" err="1" smtClean="0">
                <a:solidFill>
                  <a:schemeClr val="bg1"/>
                </a:solidFill>
              </a:rPr>
              <a:t>Amplitudes</a:t>
            </a:r>
            <a:r>
              <a:rPr lang="de-DE" sz="1200" dirty="0" smtClean="0">
                <a:solidFill>
                  <a:schemeClr val="bg1"/>
                </a:solidFill>
              </a:rPr>
              <a:t> in </a:t>
            </a:r>
            <a:r>
              <a:rPr lang="de-DE" sz="1200" dirty="0" err="1" smtClean="0">
                <a:solidFill>
                  <a:schemeClr val="bg1"/>
                </a:solidFill>
              </a:rPr>
              <a:t>deep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water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of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more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than</a:t>
            </a:r>
            <a:r>
              <a:rPr lang="de-DE" sz="1200" dirty="0" smtClean="0">
                <a:solidFill>
                  <a:schemeClr val="bg1"/>
                </a:solidFill>
              </a:rPr>
              <a:t> 60m,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speed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about</a:t>
            </a:r>
            <a:r>
              <a:rPr lang="de-DE" sz="1200" baseline="0" dirty="0" smtClean="0">
                <a:solidFill>
                  <a:schemeClr val="bg1"/>
                </a:solidFill>
              </a:rPr>
              <a:t> 2m s-1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de-DE" sz="1200" baseline="0" dirty="0" err="1" smtClean="0">
                <a:solidFill>
                  <a:schemeClr val="bg1"/>
                </a:solidFill>
              </a:rPr>
              <a:t>When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they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reach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the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shelf</a:t>
            </a:r>
            <a:r>
              <a:rPr lang="de-DE" sz="1200" baseline="0" dirty="0" smtClean="0">
                <a:solidFill>
                  <a:schemeClr val="bg1"/>
                </a:solidFill>
              </a:rPr>
              <a:t> break,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build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secondary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waves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which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continue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travelling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upslope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and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reach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shallow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water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areas</a:t>
            </a:r>
            <a:r>
              <a:rPr lang="de-DE" sz="1200" baseline="0" dirty="0" smtClean="0">
                <a:solidFill>
                  <a:schemeClr val="bg1"/>
                </a:solidFill>
              </a:rPr>
              <a:t>….</a:t>
            </a:r>
            <a:r>
              <a:rPr lang="de-DE" sz="1200" baseline="0" dirty="0" err="1" smtClean="0">
                <a:solidFill>
                  <a:schemeClr val="bg1"/>
                </a:solidFill>
              </a:rPr>
              <a:t>where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they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can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then</a:t>
            </a:r>
            <a:r>
              <a:rPr lang="de-DE" sz="1200" baseline="0" dirty="0" smtClean="0">
                <a:solidFill>
                  <a:schemeClr val="bg1"/>
                </a:solidFill>
              </a:rPr>
              <a:t> bring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cold</a:t>
            </a:r>
            <a:r>
              <a:rPr lang="de-DE" sz="1200" baseline="0" dirty="0" smtClean="0">
                <a:solidFill>
                  <a:schemeClr val="bg1"/>
                </a:solidFill>
              </a:rPr>
              <a:t> sub-</a:t>
            </a:r>
            <a:r>
              <a:rPr lang="de-DE" sz="1200" baseline="0" dirty="0" err="1" smtClean="0">
                <a:solidFill>
                  <a:schemeClr val="bg1"/>
                </a:solidFill>
              </a:rPr>
              <a:t>pycnocline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waters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into</a:t>
            </a:r>
            <a:r>
              <a:rPr lang="de-DE" sz="1200" baseline="0" dirty="0" smtClean="0">
                <a:solidFill>
                  <a:schemeClr val="bg1"/>
                </a:solidFill>
              </a:rPr>
              <a:t> </a:t>
            </a:r>
            <a:r>
              <a:rPr lang="de-DE" sz="1200" baseline="0" dirty="0" err="1" smtClean="0">
                <a:solidFill>
                  <a:schemeClr val="bg1"/>
                </a:solidFill>
              </a:rPr>
              <a:t>shallow</a:t>
            </a:r>
            <a:endParaRPr lang="de-DE" sz="1200" baseline="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solitons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: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year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round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ocurrence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,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peak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activity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January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through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April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On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water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surface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they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can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be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seen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as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ripple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bands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as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for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example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in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this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satellite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image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But also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from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very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surface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we´ve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seen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them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from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research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vessel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…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Under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water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….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95B55-4769-4758-ACEB-A6EF47AFB916}" type="slidenum">
              <a:rPr lang="de-DE" smtClean="0"/>
              <a:pPr/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buFontTx/>
              <a:buChar char="•"/>
            </a:pP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second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characteristic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Andaman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Sea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SW </a:t>
            </a:r>
            <a:r>
              <a:rPr lang="de-DE" baseline="0" dirty="0" err="1" smtClean="0"/>
              <a:t>Monsoon</a:t>
            </a:r>
            <a:endParaRPr lang="de-DE" baseline="0" dirty="0" smtClean="0"/>
          </a:p>
          <a:p>
            <a:pPr>
              <a:lnSpc>
                <a:spcPct val="120000"/>
              </a:lnSpc>
              <a:buFontTx/>
              <a:buChar char="•"/>
            </a:pPr>
            <a:r>
              <a:rPr lang="de-DE" baseline="0" dirty="0" err="1" smtClean="0"/>
              <a:t>Dominating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region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from</a:t>
            </a:r>
            <a:r>
              <a:rPr lang="de-DE" baseline="0" dirty="0" smtClean="0"/>
              <a:t> May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October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with</a:t>
            </a:r>
            <a:r>
              <a:rPr lang="de-DE" baseline="0" dirty="0" smtClean="0"/>
              <a:t> heavy rain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strong </a:t>
            </a:r>
            <a:r>
              <a:rPr lang="de-DE" baseline="0" dirty="0" err="1" smtClean="0"/>
              <a:t>ocean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swell</a:t>
            </a:r>
            <a:r>
              <a:rPr lang="de-DE" baseline="0" dirty="0" smtClean="0"/>
              <a:t> – </a:t>
            </a:r>
            <a:r>
              <a:rPr lang="de-DE" baseline="0" dirty="0" err="1" smtClean="0"/>
              <a:t>sometimes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even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storm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like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surface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waves</a:t>
            </a:r>
            <a:r>
              <a:rPr lang="de-DE" baseline="0" dirty="0" smtClean="0"/>
              <a:t>…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de-DE" baseline="0" dirty="0" smtClean="0"/>
              <a:t>The </a:t>
            </a:r>
            <a:r>
              <a:rPr lang="de-DE" baseline="0" dirty="0" err="1" smtClean="0"/>
              <a:t>monsoon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as</a:t>
            </a:r>
            <a:r>
              <a:rPr lang="de-DE" baseline="0" dirty="0" smtClean="0"/>
              <a:t> well </a:t>
            </a:r>
            <a:r>
              <a:rPr lang="de-DE" baseline="0" dirty="0" err="1" smtClean="0"/>
              <a:t>as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solitons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only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reach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westren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ocean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facing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sides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offshore </a:t>
            </a:r>
            <a:r>
              <a:rPr lang="de-DE" baseline="0" dirty="0" err="1" smtClean="0"/>
              <a:t>islands</a:t>
            </a:r>
            <a:r>
              <a:rPr lang="de-DE" baseline="0" dirty="0" smtClean="0"/>
              <a:t>…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eastern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sides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largely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sheltered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from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both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phenomena</a:t>
            </a:r>
            <a:r>
              <a:rPr lang="de-DE" baseline="0" dirty="0" smtClean="0"/>
              <a:t> – </a:t>
            </a:r>
            <a:r>
              <a:rPr lang="de-DE" baseline="0" dirty="0" err="1" smtClean="0"/>
              <a:t>at</a:t>
            </a:r>
            <a:r>
              <a:rPr lang="de-DE" baseline="0" dirty="0" smtClean="0"/>
              <a:t> least </a:t>
            </a:r>
            <a:r>
              <a:rPr lang="de-DE" baseline="0" dirty="0" err="1" smtClean="0"/>
              <a:t>concerning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deep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water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influence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surface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wave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action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95B55-4769-4758-ACEB-A6EF47AFB916}" type="slidenum">
              <a:rPr lang="de-DE" smtClean="0"/>
              <a:pPr/>
              <a:t>11</a:t>
            </a:fld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So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to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sum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this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all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up</a:t>
            </a:r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This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plot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shows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in DDH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(per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month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)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for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West (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straight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line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)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E (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dashed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line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)</a:t>
            </a: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cooling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DDC (per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month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)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below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running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mode</a:t>
            </a:r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When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comparing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West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East,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found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….</a:t>
            </a: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So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may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say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that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Solitons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do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have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a….</a:t>
            </a: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But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do also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have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second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phenomenon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this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region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which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acts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from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same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direction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solitons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might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reason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for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stagnant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recovery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of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coral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tissue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parameters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after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July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2010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before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tissue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values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where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higher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again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March 2011</a:t>
            </a: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This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is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SW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monsoon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–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with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ist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peak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activity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starting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in June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until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end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of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October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…</a:t>
            </a: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Nevertheless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western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corals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showed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less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intense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bleaching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a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faster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recovery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than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sheltered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eastern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once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…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which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think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is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due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to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cooling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effect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of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solitons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…</a:t>
            </a:r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95B55-4769-4758-ACEB-A6EF47AFB916}" type="slidenum">
              <a:rPr lang="de-DE" smtClean="0"/>
              <a:pPr/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Concerning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relevance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of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this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study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….</a:t>
            </a: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95B55-4769-4758-ACEB-A6EF47AFB916}" type="slidenum">
              <a:rPr lang="de-DE" smtClean="0"/>
              <a:pPr/>
              <a:t>13</a:t>
            </a:fld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….so I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would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like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to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conclude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with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outlook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that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these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areas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where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oceanographic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internal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waves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occur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might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areas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where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heating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events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can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attenuated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coral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bleaching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might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be</a:t>
            </a:r>
            <a:r>
              <a:rPr lang="de-DE" baseline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baseline="0" dirty="0" err="1" smtClean="0">
                <a:solidFill>
                  <a:schemeClr val="bg1"/>
                </a:solidFill>
                <a:cs typeface="Arial" pitchFamily="34" charset="0"/>
              </a:rPr>
              <a:t>mitigated</a:t>
            </a:r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baseline="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95B55-4769-4758-ACEB-A6EF47AFB916}" type="slidenum">
              <a:rPr lang="de-DE" smtClean="0"/>
              <a:pPr/>
              <a:t>14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942-23D2-4A7F-A3FD-980ABAE75699}" type="datetimeFigureOut">
              <a:rPr lang="de-DE" smtClean="0"/>
              <a:pPr/>
              <a:t>12.07.2012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677F-53A7-4B2B-8CB9-D3B03C4456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942-23D2-4A7F-A3FD-980ABAE75699}" type="datetimeFigureOut">
              <a:rPr lang="de-DE" smtClean="0"/>
              <a:pPr/>
              <a:t>12.07.2012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677F-53A7-4B2B-8CB9-D3B03C4456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942-23D2-4A7F-A3FD-980ABAE75699}" type="datetimeFigureOut">
              <a:rPr lang="de-DE" smtClean="0"/>
              <a:pPr/>
              <a:t>12.07.2012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677F-53A7-4B2B-8CB9-D3B03C4456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942-23D2-4A7F-A3FD-980ABAE75699}" type="datetimeFigureOut">
              <a:rPr lang="de-DE" smtClean="0"/>
              <a:pPr/>
              <a:t>12.07.2012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677F-53A7-4B2B-8CB9-D3B03C4456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942-23D2-4A7F-A3FD-980ABAE75699}" type="datetimeFigureOut">
              <a:rPr lang="de-DE" smtClean="0"/>
              <a:pPr/>
              <a:t>12.07.2012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677F-53A7-4B2B-8CB9-D3B03C4456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942-23D2-4A7F-A3FD-980ABAE75699}" type="datetimeFigureOut">
              <a:rPr lang="de-DE" smtClean="0"/>
              <a:pPr/>
              <a:t>12.07.2012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677F-53A7-4B2B-8CB9-D3B03C4456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942-23D2-4A7F-A3FD-980ABAE75699}" type="datetimeFigureOut">
              <a:rPr lang="de-DE" smtClean="0"/>
              <a:pPr/>
              <a:t>12.07.2012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677F-53A7-4B2B-8CB9-D3B03C4456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942-23D2-4A7F-A3FD-980ABAE75699}" type="datetimeFigureOut">
              <a:rPr lang="de-DE" smtClean="0"/>
              <a:pPr/>
              <a:t>12.07.2012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677F-53A7-4B2B-8CB9-D3B03C4456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942-23D2-4A7F-A3FD-980ABAE75699}" type="datetimeFigureOut">
              <a:rPr lang="de-DE" smtClean="0"/>
              <a:pPr/>
              <a:t>12.07.2012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677F-53A7-4B2B-8CB9-D3B03C4456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942-23D2-4A7F-A3FD-980ABAE75699}" type="datetimeFigureOut">
              <a:rPr lang="de-DE" smtClean="0"/>
              <a:pPr/>
              <a:t>12.07.2012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677F-53A7-4B2B-8CB9-D3B03C4456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942-23D2-4A7F-A3FD-980ABAE75699}" type="datetimeFigureOut">
              <a:rPr lang="de-DE" smtClean="0"/>
              <a:pPr/>
              <a:t>12.07.2012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B677F-53A7-4B2B-8CB9-D3B03C4456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BC942-23D2-4A7F-A3FD-980ABAE75699}" type="datetimeFigureOut">
              <a:rPr lang="de-DE" smtClean="0"/>
              <a:pPr/>
              <a:t>12.07.2012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B677F-53A7-4B2B-8CB9-D3B03C4456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1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-252536" y="-198784"/>
            <a:ext cx="9649072" cy="7056784"/>
            <a:chOff x="-324544" y="-171400"/>
            <a:chExt cx="9649072" cy="7056784"/>
          </a:xfrm>
        </p:grpSpPr>
        <p:grpSp>
          <p:nvGrpSpPr>
            <p:cNvPr id="8" name="Gruppieren 7"/>
            <p:cNvGrpSpPr/>
            <p:nvPr/>
          </p:nvGrpSpPr>
          <p:grpSpPr>
            <a:xfrm>
              <a:off x="-252536" y="-171400"/>
              <a:ext cx="9505056" cy="7056784"/>
              <a:chOff x="-180528" y="-171400"/>
              <a:chExt cx="9505056" cy="7056784"/>
            </a:xfrm>
          </p:grpSpPr>
          <p:pic>
            <p:nvPicPr>
              <p:cNvPr id="1026" name="Picture 2" descr="D:\PhD_Postdoc\Poster&amp;Publikationen&amp;Vorträge\ICRS 2012 Cains Australia\Hintergrundbild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/>
              </a:blip>
              <a:srcRect/>
              <a:stretch>
                <a:fillRect/>
              </a:stretch>
            </p:blipFill>
            <p:spPr bwMode="auto">
              <a:xfrm>
                <a:off x="-120548" y="-144016"/>
                <a:ext cx="9373068" cy="7029400"/>
              </a:xfrm>
              <a:prstGeom prst="rect">
                <a:avLst/>
              </a:prstGeom>
              <a:noFill/>
              <a:effectLst>
                <a:outerShdw blurRad="50800" dist="50800" dir="5400000" algn="ctr" rotWithShape="0">
                  <a:srgbClr val="000000"/>
                </a:outerShdw>
              </a:effectLst>
            </p:spPr>
          </p:pic>
          <p:sp>
            <p:nvSpPr>
              <p:cNvPr id="5" name="Rechteck 4"/>
              <p:cNvSpPr/>
              <p:nvPr/>
            </p:nvSpPr>
            <p:spPr>
              <a:xfrm>
                <a:off x="-180528" y="-171400"/>
                <a:ext cx="9505056" cy="7029400"/>
              </a:xfrm>
              <a:prstGeom prst="rect">
                <a:avLst/>
              </a:prstGeom>
              <a:solidFill>
                <a:schemeClr val="accent1">
                  <a:alpha val="28000"/>
                </a:schemeClr>
              </a:solidFill>
              <a:effectLst>
                <a:outerShdw blurRad="50800" dist="50800" dir="5400000" algn="ctr" rotWithShape="0">
                  <a:srgbClr val="000000">
                    <a:alpha val="4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3000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9" name="Textfeld 8"/>
            <p:cNvSpPr txBox="1"/>
            <p:nvPr/>
          </p:nvSpPr>
          <p:spPr>
            <a:xfrm>
              <a:off x="-324544" y="0"/>
              <a:ext cx="964907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b="1" dirty="0" smtClean="0">
                  <a:solidFill>
                    <a:schemeClr val="bg1"/>
                  </a:solidFill>
                  <a:cs typeface="Arial" pitchFamily="34" charset="0"/>
                </a:rPr>
                <a:t>12th ICRS: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Climate </a:t>
              </a:r>
              <a:r>
                <a:rPr lang="en-GB" sz="1700" b="1" dirty="0">
                  <a:solidFill>
                    <a:schemeClr val="bg1"/>
                  </a:solidFill>
                </a:rPr>
                <a:t>Change and Bleaching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–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Refuges </a:t>
              </a:r>
              <a:r>
                <a:rPr lang="en-GB" sz="1700" b="1" dirty="0">
                  <a:solidFill>
                    <a:schemeClr val="bg1"/>
                  </a:solidFill>
                </a:rPr>
                <a:t>for Corals in Time and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Space</a:t>
              </a:r>
              <a:endParaRPr lang="de-DE" sz="1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Textfeld 5"/>
          <p:cNvSpPr txBox="1"/>
          <p:nvPr/>
        </p:nvSpPr>
        <p:spPr>
          <a:xfrm>
            <a:off x="323528" y="3717032"/>
            <a:ext cx="842493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chemeClr val="bg1"/>
                </a:solidFill>
              </a:rPr>
              <a:t>Schmidt </a:t>
            </a:r>
            <a:r>
              <a:rPr lang="de-DE" b="1" dirty="0" smtClean="0">
                <a:solidFill>
                  <a:schemeClr val="bg1"/>
                </a:solidFill>
              </a:rPr>
              <a:t>Gertraud M</a:t>
            </a:r>
            <a:r>
              <a:rPr lang="de-DE" dirty="0" smtClean="0">
                <a:solidFill>
                  <a:schemeClr val="bg1"/>
                </a:solidFill>
              </a:rPr>
              <a:t>.</a:t>
            </a:r>
            <a:r>
              <a:rPr lang="de-DE" baseline="30000" dirty="0" smtClean="0">
                <a:solidFill>
                  <a:schemeClr val="bg1"/>
                </a:solidFill>
              </a:rPr>
              <a:t>1</a:t>
            </a:r>
            <a:r>
              <a:rPr lang="de-DE" dirty="0">
                <a:solidFill>
                  <a:schemeClr val="bg1"/>
                </a:solidFill>
              </a:rPr>
              <a:t>, </a:t>
            </a:r>
            <a:endParaRPr lang="de-DE" dirty="0" smtClean="0">
              <a:solidFill>
                <a:schemeClr val="bg1"/>
              </a:solidFill>
            </a:endParaRPr>
          </a:p>
          <a:p>
            <a:pPr algn="ctr"/>
            <a:endParaRPr lang="de-DE" sz="1000" dirty="0" smtClean="0">
              <a:solidFill>
                <a:schemeClr val="bg1"/>
              </a:solidFill>
            </a:endParaRPr>
          </a:p>
          <a:p>
            <a:pPr algn="ctr"/>
            <a:r>
              <a:rPr lang="de-DE" dirty="0" smtClean="0">
                <a:solidFill>
                  <a:schemeClr val="bg1"/>
                </a:solidFill>
              </a:rPr>
              <a:t>Wall </a:t>
            </a:r>
            <a:r>
              <a:rPr lang="de-DE" dirty="0">
                <a:solidFill>
                  <a:schemeClr val="bg1"/>
                </a:solidFill>
              </a:rPr>
              <a:t>M.</a:t>
            </a:r>
            <a:r>
              <a:rPr lang="de-DE" baseline="30000" dirty="0">
                <a:solidFill>
                  <a:schemeClr val="bg1"/>
                </a:solidFill>
              </a:rPr>
              <a:t>1</a:t>
            </a:r>
            <a:r>
              <a:rPr lang="de-DE" dirty="0">
                <a:solidFill>
                  <a:schemeClr val="bg1"/>
                </a:solidFill>
              </a:rPr>
              <a:t>, Jantzen C.</a:t>
            </a:r>
            <a:r>
              <a:rPr lang="de-DE" baseline="30000" dirty="0">
                <a:solidFill>
                  <a:schemeClr val="bg1"/>
                </a:solidFill>
              </a:rPr>
              <a:t>1</a:t>
            </a:r>
            <a:r>
              <a:rPr lang="de-DE" dirty="0">
                <a:solidFill>
                  <a:schemeClr val="bg1"/>
                </a:solidFill>
              </a:rPr>
              <a:t>, Bürger P.</a:t>
            </a:r>
            <a:r>
              <a:rPr lang="de-DE" baseline="30000" dirty="0">
                <a:solidFill>
                  <a:schemeClr val="bg1"/>
                </a:solidFill>
              </a:rPr>
              <a:t>1</a:t>
            </a:r>
            <a:r>
              <a:rPr lang="de-DE" dirty="0">
                <a:solidFill>
                  <a:schemeClr val="bg1"/>
                </a:solidFill>
              </a:rPr>
              <a:t>, </a:t>
            </a:r>
            <a:r>
              <a:rPr lang="de-DE" dirty="0" err="1">
                <a:solidFill>
                  <a:schemeClr val="bg1"/>
                </a:solidFill>
              </a:rPr>
              <a:t>Khokiattiwong</a:t>
            </a:r>
            <a:r>
              <a:rPr lang="de-DE" dirty="0">
                <a:solidFill>
                  <a:schemeClr val="bg1"/>
                </a:solidFill>
              </a:rPr>
              <a:t> S.</a:t>
            </a:r>
            <a:r>
              <a:rPr lang="de-DE" baseline="30000" dirty="0">
                <a:solidFill>
                  <a:schemeClr val="bg1"/>
                </a:solidFill>
              </a:rPr>
              <a:t>2</a:t>
            </a:r>
            <a:r>
              <a:rPr lang="de-DE" dirty="0">
                <a:solidFill>
                  <a:schemeClr val="bg1"/>
                </a:solidFill>
              </a:rPr>
              <a:t>, Richter C.</a:t>
            </a:r>
            <a:r>
              <a:rPr lang="de-DE" baseline="30000" dirty="0">
                <a:solidFill>
                  <a:schemeClr val="bg1"/>
                </a:solidFill>
              </a:rPr>
              <a:t>1</a:t>
            </a:r>
            <a:endParaRPr lang="de-DE" dirty="0">
              <a:solidFill>
                <a:schemeClr val="bg1"/>
              </a:solidFill>
            </a:endParaRPr>
          </a:p>
          <a:p>
            <a:r>
              <a:rPr lang="de-DE" dirty="0">
                <a:solidFill>
                  <a:schemeClr val="bg1"/>
                </a:solidFill>
              </a:rPr>
              <a:t> </a:t>
            </a:r>
          </a:p>
          <a:p>
            <a:pPr algn="ctr"/>
            <a:r>
              <a:rPr lang="en-GB" i="1" baseline="30000" dirty="0">
                <a:solidFill>
                  <a:schemeClr val="bg1"/>
                </a:solidFill>
              </a:rPr>
              <a:t>1</a:t>
            </a:r>
            <a:r>
              <a:rPr lang="en-GB" i="1" dirty="0">
                <a:solidFill>
                  <a:schemeClr val="bg1"/>
                </a:solidFill>
              </a:rPr>
              <a:t> Alfred Wegener Institute for Polar and Marine Research, Bremerhaven, Germany</a:t>
            </a:r>
            <a:endParaRPr lang="de-DE" dirty="0">
              <a:solidFill>
                <a:schemeClr val="bg1"/>
              </a:solidFill>
            </a:endParaRPr>
          </a:p>
          <a:p>
            <a:pPr algn="ctr"/>
            <a:r>
              <a:rPr lang="en-GB" i="1" baseline="30000" dirty="0">
                <a:solidFill>
                  <a:schemeClr val="bg1"/>
                </a:solidFill>
              </a:rPr>
              <a:t>2</a:t>
            </a:r>
            <a:r>
              <a:rPr lang="en-GB" i="1" dirty="0">
                <a:solidFill>
                  <a:schemeClr val="bg1"/>
                </a:solidFill>
              </a:rPr>
              <a:t> </a:t>
            </a:r>
            <a:r>
              <a:rPr lang="en-GB" i="1" dirty="0" err="1">
                <a:solidFill>
                  <a:schemeClr val="bg1"/>
                </a:solidFill>
              </a:rPr>
              <a:t>Phuket</a:t>
            </a:r>
            <a:r>
              <a:rPr lang="en-GB" i="1" dirty="0">
                <a:solidFill>
                  <a:schemeClr val="bg1"/>
                </a:solidFill>
              </a:rPr>
              <a:t> Marine Biological </a:t>
            </a:r>
            <a:r>
              <a:rPr lang="en-GB" i="1" dirty="0" err="1">
                <a:solidFill>
                  <a:schemeClr val="bg1"/>
                </a:solidFill>
              </a:rPr>
              <a:t>Center</a:t>
            </a:r>
            <a:r>
              <a:rPr lang="en-GB" i="1" dirty="0">
                <a:solidFill>
                  <a:schemeClr val="bg1"/>
                </a:solidFill>
              </a:rPr>
              <a:t>, </a:t>
            </a:r>
            <a:r>
              <a:rPr lang="en-GB" i="1" dirty="0" err="1">
                <a:solidFill>
                  <a:schemeClr val="bg1"/>
                </a:solidFill>
              </a:rPr>
              <a:t>Phuket</a:t>
            </a:r>
            <a:r>
              <a:rPr lang="en-GB" i="1" dirty="0">
                <a:solidFill>
                  <a:schemeClr val="bg1"/>
                </a:solidFill>
              </a:rPr>
              <a:t>, Thailand</a:t>
            </a:r>
            <a:endParaRPr lang="de-DE" dirty="0">
              <a:solidFill>
                <a:schemeClr val="bg1"/>
              </a:solidFill>
            </a:endParaRPr>
          </a:p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-40034" y="1981289"/>
            <a:ext cx="92925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 err="1" smtClean="0">
                <a:solidFill>
                  <a:schemeClr val="bg1"/>
                </a:solidFill>
                <a:cs typeface="Arial" pitchFamily="34" charset="0"/>
              </a:rPr>
              <a:t>Solitons</a:t>
            </a:r>
            <a:r>
              <a:rPr lang="de-DE" sz="32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200" dirty="0" err="1">
                <a:solidFill>
                  <a:schemeClr val="bg1"/>
                </a:solidFill>
                <a:cs typeface="Arial" pitchFamily="34" charset="0"/>
              </a:rPr>
              <a:t>mitigate</a:t>
            </a:r>
            <a:r>
              <a:rPr lang="de-DE" sz="3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200" dirty="0" err="1">
                <a:solidFill>
                  <a:schemeClr val="bg1"/>
                </a:solidFill>
                <a:cs typeface="Arial" pitchFamily="34" charset="0"/>
              </a:rPr>
              <a:t>coral</a:t>
            </a:r>
            <a:r>
              <a:rPr lang="de-DE" sz="3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200" dirty="0" err="1">
                <a:solidFill>
                  <a:schemeClr val="bg1"/>
                </a:solidFill>
                <a:cs typeface="Arial" pitchFamily="34" charset="0"/>
              </a:rPr>
              <a:t>bleaching</a:t>
            </a:r>
            <a:r>
              <a:rPr lang="de-DE" sz="3200" dirty="0">
                <a:solidFill>
                  <a:schemeClr val="bg1"/>
                </a:solidFill>
                <a:cs typeface="Arial" pitchFamily="34" charset="0"/>
              </a:rPr>
              <a:t> in </a:t>
            </a:r>
            <a:r>
              <a:rPr lang="de-DE" sz="3200" dirty="0" err="1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sz="3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200" dirty="0" err="1">
                <a:solidFill>
                  <a:schemeClr val="bg1"/>
                </a:solidFill>
                <a:cs typeface="Arial" pitchFamily="34" charset="0"/>
              </a:rPr>
              <a:t>Andaman</a:t>
            </a:r>
            <a:r>
              <a:rPr lang="de-DE" sz="3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200" dirty="0" err="1">
                <a:solidFill>
                  <a:schemeClr val="bg1"/>
                </a:solidFill>
                <a:cs typeface="Arial" pitchFamily="34" charset="0"/>
              </a:rPr>
              <a:t>Sea</a:t>
            </a:r>
            <a:r>
              <a:rPr lang="de-DE" sz="3200" dirty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pPr algn="ctr"/>
            <a:r>
              <a:rPr lang="de-DE" sz="3200" dirty="0" smtClean="0">
                <a:solidFill>
                  <a:schemeClr val="bg1"/>
                </a:solidFill>
                <a:cs typeface="Arial" pitchFamily="34" charset="0"/>
              </a:rPr>
              <a:t>– </a:t>
            </a:r>
            <a:r>
              <a:rPr lang="de-DE" sz="3200" dirty="0" err="1">
                <a:solidFill>
                  <a:schemeClr val="bg1"/>
                </a:solidFill>
                <a:cs typeface="Arial" pitchFamily="34" charset="0"/>
              </a:rPr>
              <a:t>the</a:t>
            </a:r>
            <a:r>
              <a:rPr lang="de-DE" sz="3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200" i="1" dirty="0" err="1">
                <a:solidFill>
                  <a:schemeClr val="bg1"/>
                </a:solidFill>
                <a:cs typeface="Arial" pitchFamily="34" charset="0"/>
              </a:rPr>
              <a:t>Porites</a:t>
            </a:r>
            <a:r>
              <a:rPr lang="de-DE" sz="3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200" dirty="0" err="1" smtClean="0">
                <a:solidFill>
                  <a:schemeClr val="bg1"/>
                </a:solidFill>
                <a:cs typeface="Arial" pitchFamily="34" charset="0"/>
              </a:rPr>
              <a:t>perspective</a:t>
            </a:r>
            <a:endParaRPr lang="de-DE" sz="32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60121" y="5229200"/>
            <a:ext cx="1476375" cy="1476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8676" name="Picture 4" descr="http://www2.awi.de/fileadmin/Presse/AWI-Logo/AWI_o_bl_8cm300dp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6824" y="5805264"/>
            <a:ext cx="2346944" cy="9040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9"/>
          <p:cNvGrpSpPr/>
          <p:nvPr/>
        </p:nvGrpSpPr>
        <p:grpSpPr>
          <a:xfrm>
            <a:off x="-252536" y="-171400"/>
            <a:ext cx="9649072" cy="7056784"/>
            <a:chOff x="-324544" y="-171400"/>
            <a:chExt cx="9649072" cy="7056784"/>
          </a:xfrm>
        </p:grpSpPr>
        <p:grpSp>
          <p:nvGrpSpPr>
            <p:cNvPr id="3" name="Gruppieren 7"/>
            <p:cNvGrpSpPr/>
            <p:nvPr/>
          </p:nvGrpSpPr>
          <p:grpSpPr>
            <a:xfrm>
              <a:off x="-252536" y="-171400"/>
              <a:ext cx="9505056" cy="7056784"/>
              <a:chOff x="-180528" y="-171400"/>
              <a:chExt cx="9505056" cy="7056784"/>
            </a:xfrm>
          </p:grpSpPr>
          <p:pic>
            <p:nvPicPr>
              <p:cNvPr id="1026" name="Picture 2" descr="D:\PhD_Postdoc\Poster&amp;Publikationen&amp;Vorträge\ICRS 2012 Cains Australia\Hintergrundbild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/>
              </a:blip>
              <a:srcRect/>
              <a:stretch>
                <a:fillRect/>
              </a:stretch>
            </p:blipFill>
            <p:spPr bwMode="auto">
              <a:xfrm>
                <a:off x="-120548" y="-144016"/>
                <a:ext cx="9373068" cy="7029400"/>
              </a:xfrm>
              <a:prstGeom prst="rect">
                <a:avLst/>
              </a:prstGeom>
              <a:noFill/>
              <a:effectLst>
                <a:outerShdw blurRad="50800" dist="50800" dir="5400000" algn="ctr" rotWithShape="0">
                  <a:srgbClr val="000000"/>
                </a:outerShdw>
              </a:effectLst>
            </p:spPr>
          </p:pic>
          <p:sp>
            <p:nvSpPr>
              <p:cNvPr id="5" name="Rechteck 4"/>
              <p:cNvSpPr/>
              <p:nvPr/>
            </p:nvSpPr>
            <p:spPr>
              <a:xfrm>
                <a:off x="-180528" y="-171400"/>
                <a:ext cx="9505056" cy="7029400"/>
              </a:xfrm>
              <a:prstGeom prst="rect">
                <a:avLst/>
              </a:prstGeom>
              <a:solidFill>
                <a:schemeClr val="accent1">
                  <a:alpha val="28000"/>
                </a:schemeClr>
              </a:solidFill>
              <a:effectLst>
                <a:outerShdw blurRad="50800" dist="50800" dir="5400000" algn="ctr" rotWithShape="0">
                  <a:srgbClr val="000000">
                    <a:alpha val="4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3000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9" name="Textfeld 8"/>
            <p:cNvSpPr txBox="1"/>
            <p:nvPr/>
          </p:nvSpPr>
          <p:spPr>
            <a:xfrm>
              <a:off x="-324544" y="0"/>
              <a:ext cx="964907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b="1" dirty="0" smtClean="0">
                  <a:solidFill>
                    <a:schemeClr val="bg1"/>
                  </a:solidFill>
                  <a:cs typeface="Arial" pitchFamily="34" charset="0"/>
                </a:rPr>
                <a:t>12th ICRS: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Climate </a:t>
              </a:r>
              <a:r>
                <a:rPr lang="en-GB" sz="1700" b="1" dirty="0">
                  <a:solidFill>
                    <a:schemeClr val="bg1"/>
                  </a:solidFill>
                </a:rPr>
                <a:t>Change and Bleaching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–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Refuges </a:t>
              </a:r>
              <a:r>
                <a:rPr lang="en-GB" sz="1700" b="1" dirty="0">
                  <a:solidFill>
                    <a:schemeClr val="bg1"/>
                  </a:solidFill>
                </a:rPr>
                <a:t>for Corals in Time and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Space</a:t>
              </a:r>
              <a:endParaRPr lang="de-DE" sz="1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feld 13"/>
          <p:cNvSpPr txBox="1"/>
          <p:nvPr/>
        </p:nvSpPr>
        <p:spPr>
          <a:xfrm>
            <a:off x="-180528" y="685145"/>
            <a:ext cx="2952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Study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site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: </a:t>
            </a:r>
          </a:p>
          <a:p>
            <a:pPr algn="ctr"/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Similan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Islands </a:t>
            </a:r>
            <a:endParaRPr lang="de-DE" sz="3000" dirty="0">
              <a:solidFill>
                <a:schemeClr val="bg1"/>
              </a:solidFill>
            </a:endParaRPr>
          </a:p>
        </p:txBody>
      </p:sp>
      <p:grpSp>
        <p:nvGrpSpPr>
          <p:cNvPr id="23" name="Gruppieren 22"/>
          <p:cNvGrpSpPr/>
          <p:nvPr/>
        </p:nvGrpSpPr>
        <p:grpSpPr>
          <a:xfrm>
            <a:off x="4572000" y="476672"/>
            <a:ext cx="4572000" cy="6192688"/>
            <a:chOff x="4572000" y="476672"/>
            <a:chExt cx="4572000" cy="6192688"/>
          </a:xfrm>
        </p:grpSpPr>
        <p:pic>
          <p:nvPicPr>
            <p:cNvPr id="1027" name="Picture 3" descr="D:\PhD_Postdoc\Poster&amp;Publikationen&amp;Vorträge\ICRS 2012 Cains Australia\Porites talk\new_icrs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72000" y="476672"/>
              <a:ext cx="4572000" cy="6192688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</p:pic>
        <p:sp>
          <p:nvSpPr>
            <p:cNvPr id="10" name="Textfeld 9"/>
            <p:cNvSpPr txBox="1"/>
            <p:nvPr/>
          </p:nvSpPr>
          <p:spPr>
            <a:xfrm>
              <a:off x="6523746" y="3577238"/>
              <a:ext cx="171172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b="1" dirty="0" smtClean="0">
                  <a:cs typeface="Arial" pitchFamily="34" charset="0"/>
                </a:rPr>
                <a:t>West            East</a:t>
              </a:r>
              <a:endParaRPr lang="de-DE" b="1" dirty="0"/>
            </a:p>
          </p:txBody>
        </p:sp>
        <p:sp>
          <p:nvSpPr>
            <p:cNvPr id="12" name="Gleichschenkliges Dreieck 11"/>
            <p:cNvSpPr/>
            <p:nvPr/>
          </p:nvSpPr>
          <p:spPr>
            <a:xfrm>
              <a:off x="7292017" y="1789565"/>
              <a:ext cx="104818" cy="103638"/>
            </a:xfrm>
            <a:prstGeom prst="triangl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Ellipse 12"/>
            <p:cNvSpPr/>
            <p:nvPr/>
          </p:nvSpPr>
          <p:spPr>
            <a:xfrm>
              <a:off x="7676382" y="1927764"/>
              <a:ext cx="104818" cy="10363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Gleichschenkliges Dreieck 14"/>
            <p:cNvSpPr/>
            <p:nvPr/>
          </p:nvSpPr>
          <p:spPr>
            <a:xfrm>
              <a:off x="7326949" y="5175446"/>
              <a:ext cx="104818" cy="103638"/>
            </a:xfrm>
            <a:prstGeom prst="triangl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Gleichschenkliges Dreieck 15"/>
            <p:cNvSpPr/>
            <p:nvPr/>
          </p:nvSpPr>
          <p:spPr>
            <a:xfrm>
              <a:off x="7187175" y="3724354"/>
              <a:ext cx="104818" cy="103638"/>
            </a:xfrm>
            <a:prstGeom prst="triangl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Ellipse 16"/>
            <p:cNvSpPr/>
            <p:nvPr/>
          </p:nvSpPr>
          <p:spPr>
            <a:xfrm>
              <a:off x="7396835" y="3724354"/>
              <a:ext cx="104818" cy="10363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Ellipse 17"/>
            <p:cNvSpPr/>
            <p:nvPr/>
          </p:nvSpPr>
          <p:spPr>
            <a:xfrm>
              <a:off x="7501677" y="5106347"/>
              <a:ext cx="104818" cy="10363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9" name="Gruppieren 51"/>
          <p:cNvGrpSpPr/>
          <p:nvPr/>
        </p:nvGrpSpPr>
        <p:grpSpPr>
          <a:xfrm>
            <a:off x="2627784" y="476672"/>
            <a:ext cx="1910193" cy="1944216"/>
            <a:chOff x="35496" y="476672"/>
            <a:chExt cx="1910193" cy="1944216"/>
          </a:xfrm>
        </p:grpSpPr>
        <p:pic>
          <p:nvPicPr>
            <p:cNvPr id="20" name="Picture 2" descr="D:\PhD_Postdoc\Poster&amp;Publikationen&amp;Vorträge\ICRS 2012 Cains Australia\Bay_of_Bengal_map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496" y="476672"/>
              <a:ext cx="1910193" cy="19442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21" name="Rechteck 20"/>
            <p:cNvSpPr/>
            <p:nvPr/>
          </p:nvSpPr>
          <p:spPr>
            <a:xfrm>
              <a:off x="1115616" y="1124744"/>
              <a:ext cx="432048" cy="79208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4" name="Rechteck 23"/>
          <p:cNvSpPr/>
          <p:nvPr/>
        </p:nvSpPr>
        <p:spPr>
          <a:xfrm>
            <a:off x="-72008" y="2708920"/>
            <a:ext cx="4572000" cy="270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2" descr="D:\PhD_Postdoc\Poster&amp;Publikationen&amp;Vorträge\ICRS 2012 Cains Australia\Porites talk\cover coral porites May201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780928"/>
            <a:ext cx="4499512" cy="214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feld 21"/>
          <p:cNvSpPr txBox="1"/>
          <p:nvPr/>
        </p:nvSpPr>
        <p:spPr>
          <a:xfrm>
            <a:off x="2123728" y="4941168"/>
            <a:ext cx="237626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 smtClean="0">
                <a:cs typeface="Arial" pitchFamily="34" charset="0"/>
              </a:rPr>
              <a:t>working</a:t>
            </a:r>
            <a:r>
              <a:rPr lang="de-DE" sz="1700" b="1" dirty="0" smtClean="0">
                <a:cs typeface="Arial" pitchFamily="34" charset="0"/>
              </a:rPr>
              <a:t> </a:t>
            </a:r>
            <a:r>
              <a:rPr lang="de-DE" sz="1700" b="1" dirty="0" err="1" smtClean="0">
                <a:cs typeface="Arial" pitchFamily="34" charset="0"/>
              </a:rPr>
              <a:t>depth</a:t>
            </a:r>
            <a:r>
              <a:rPr lang="de-DE" sz="1700" b="1" dirty="0" smtClean="0">
                <a:cs typeface="Arial" pitchFamily="34" charset="0"/>
              </a:rPr>
              <a:t>: 15 m </a:t>
            </a:r>
            <a:endParaRPr lang="de-DE" sz="1700" b="1" dirty="0"/>
          </a:p>
        </p:txBody>
      </p:sp>
      <p:sp>
        <p:nvSpPr>
          <p:cNvPr id="25" name="Rechteck 24"/>
          <p:cNvSpPr/>
          <p:nvPr/>
        </p:nvSpPr>
        <p:spPr>
          <a:xfrm>
            <a:off x="899592" y="2808000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1" animBg="1"/>
      <p:bldP spid="22" grpId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9"/>
          <p:cNvGrpSpPr/>
          <p:nvPr/>
        </p:nvGrpSpPr>
        <p:grpSpPr>
          <a:xfrm>
            <a:off x="-252536" y="-171400"/>
            <a:ext cx="9649072" cy="7056784"/>
            <a:chOff x="-324544" y="-171400"/>
            <a:chExt cx="9649072" cy="7056784"/>
          </a:xfrm>
        </p:grpSpPr>
        <p:grpSp>
          <p:nvGrpSpPr>
            <p:cNvPr id="3" name="Gruppieren 7"/>
            <p:cNvGrpSpPr/>
            <p:nvPr/>
          </p:nvGrpSpPr>
          <p:grpSpPr>
            <a:xfrm>
              <a:off x="-252536" y="-171400"/>
              <a:ext cx="9505056" cy="7056784"/>
              <a:chOff x="-180528" y="-171400"/>
              <a:chExt cx="9505056" cy="7056784"/>
            </a:xfrm>
          </p:grpSpPr>
          <p:pic>
            <p:nvPicPr>
              <p:cNvPr id="1026" name="Picture 2" descr="D:\PhD_Postdoc\Poster&amp;Publikationen&amp;Vorträge\ICRS 2012 Cains Australia\Hintergrundbild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/>
              </a:blip>
              <a:srcRect/>
              <a:stretch>
                <a:fillRect/>
              </a:stretch>
            </p:blipFill>
            <p:spPr bwMode="auto">
              <a:xfrm>
                <a:off x="-120548" y="-144016"/>
                <a:ext cx="9373068" cy="7029400"/>
              </a:xfrm>
              <a:prstGeom prst="rect">
                <a:avLst/>
              </a:prstGeom>
              <a:noFill/>
              <a:effectLst>
                <a:outerShdw blurRad="50800" dist="50800" dir="5400000" algn="ctr" rotWithShape="0">
                  <a:srgbClr val="000000"/>
                </a:outerShdw>
              </a:effectLst>
            </p:spPr>
          </p:pic>
          <p:sp>
            <p:nvSpPr>
              <p:cNvPr id="5" name="Rechteck 4"/>
              <p:cNvSpPr/>
              <p:nvPr/>
            </p:nvSpPr>
            <p:spPr>
              <a:xfrm>
                <a:off x="-180528" y="-171400"/>
                <a:ext cx="9505056" cy="7029400"/>
              </a:xfrm>
              <a:prstGeom prst="rect">
                <a:avLst/>
              </a:prstGeom>
              <a:solidFill>
                <a:schemeClr val="accent1">
                  <a:alpha val="28000"/>
                </a:schemeClr>
              </a:solidFill>
              <a:effectLst>
                <a:outerShdw blurRad="50800" dist="50800" dir="5400000" algn="ctr" rotWithShape="0">
                  <a:srgbClr val="000000">
                    <a:alpha val="4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3000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9" name="Textfeld 8"/>
            <p:cNvSpPr txBox="1"/>
            <p:nvPr/>
          </p:nvSpPr>
          <p:spPr>
            <a:xfrm>
              <a:off x="-324544" y="0"/>
              <a:ext cx="964907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b="1" dirty="0" smtClean="0">
                  <a:solidFill>
                    <a:schemeClr val="bg1"/>
                  </a:solidFill>
                  <a:cs typeface="Arial" pitchFamily="34" charset="0"/>
                </a:rPr>
                <a:t>12th ICRS: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Climate </a:t>
              </a:r>
              <a:r>
                <a:rPr lang="en-GB" sz="1700" b="1" dirty="0">
                  <a:solidFill>
                    <a:schemeClr val="bg1"/>
                  </a:solidFill>
                </a:rPr>
                <a:t>Change and Bleaching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–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Refuges </a:t>
              </a:r>
              <a:r>
                <a:rPr lang="en-GB" sz="1700" b="1" dirty="0">
                  <a:solidFill>
                    <a:schemeClr val="bg1"/>
                  </a:solidFill>
                </a:rPr>
                <a:t>for Corals in Time and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Space</a:t>
              </a:r>
              <a:endParaRPr lang="de-DE" sz="17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051" name="Picture 3" descr="D:\PhD_Postdoc\Photos\Thailand 2010\Photos\photos für CR\Ko Surin os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488" y="404664"/>
            <a:ext cx="4320000" cy="323904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2050" name="Picture 2" descr="D:\PhD_Postdoc\Photos\Thailand 2010\Ko 8 ost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488" y="3356992"/>
            <a:ext cx="4319647" cy="3240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4" name="Textfeld 13"/>
          <p:cNvSpPr txBox="1"/>
          <p:nvPr/>
        </p:nvSpPr>
        <p:spPr>
          <a:xfrm>
            <a:off x="4716016" y="476672"/>
            <a:ext cx="1800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1" dirty="0" err="1" smtClean="0">
                <a:solidFill>
                  <a:schemeClr val="bg1"/>
                </a:solidFill>
                <a:cs typeface="Arial" pitchFamily="34" charset="0"/>
              </a:rPr>
              <a:t>Shelf</a:t>
            </a:r>
            <a:r>
              <a:rPr lang="de-DE" sz="1700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1700" b="1" dirty="0" err="1" smtClean="0">
                <a:solidFill>
                  <a:schemeClr val="bg1"/>
                </a:solidFill>
                <a:cs typeface="Arial" pitchFamily="34" charset="0"/>
              </a:rPr>
              <a:t>facing</a:t>
            </a:r>
            <a:r>
              <a:rPr lang="de-DE" sz="1700" b="1" dirty="0" smtClean="0">
                <a:solidFill>
                  <a:schemeClr val="bg1"/>
                </a:solidFill>
                <a:cs typeface="Arial" pitchFamily="34" charset="0"/>
              </a:rPr>
              <a:t> East</a:t>
            </a:r>
            <a:endParaRPr lang="de-DE" sz="1700" b="1" dirty="0">
              <a:solidFill>
                <a:schemeClr val="bg1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179512" y="655528"/>
            <a:ext cx="4248472" cy="553998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Andaman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bleaching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2010</a:t>
            </a:r>
            <a:endParaRPr lang="de-DE" sz="30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2052" name="Picture 4" descr="D:\PhD_Postdoc\Photos\Thailand 2010\IMG_189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556792"/>
            <a:ext cx="4320000" cy="323981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grpSp>
        <p:nvGrpSpPr>
          <p:cNvPr id="19" name="Gruppieren 18"/>
          <p:cNvGrpSpPr/>
          <p:nvPr/>
        </p:nvGrpSpPr>
        <p:grpSpPr>
          <a:xfrm>
            <a:off x="179512" y="1628800"/>
            <a:ext cx="4320240" cy="4968397"/>
            <a:chOff x="179512" y="1628800"/>
            <a:chExt cx="4320240" cy="4968397"/>
          </a:xfrm>
        </p:grpSpPr>
        <p:pic>
          <p:nvPicPr>
            <p:cNvPr id="2054" name="Picture 6" descr="D:\PhD_Postdoc\Photos\Thailand 2010\IMG_1895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339752" y="3717032"/>
              <a:ext cx="2160000" cy="28801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2053" name="Picture 5" descr="D:\PhD_Postdoc\Photos\Thailand 2010\Similan trip_NAN\2010_05_19_Similan(MeangWest)\IMG_1663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79512" y="3717032"/>
              <a:ext cx="2160000" cy="28801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</p:pic>
        <p:sp>
          <p:nvSpPr>
            <p:cNvPr id="13" name="Textfeld 12"/>
            <p:cNvSpPr txBox="1"/>
            <p:nvPr/>
          </p:nvSpPr>
          <p:spPr>
            <a:xfrm>
              <a:off x="251520" y="1628800"/>
              <a:ext cx="252028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700" b="1" dirty="0" err="1" smtClean="0">
                  <a:solidFill>
                    <a:schemeClr val="bg1"/>
                  </a:solidFill>
                  <a:cs typeface="Arial" pitchFamily="34" charset="0"/>
                </a:rPr>
                <a:t>Ocean</a:t>
              </a:r>
              <a:r>
                <a:rPr lang="de-DE" sz="1700" b="1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de-DE" sz="1700" b="1" dirty="0" err="1" smtClean="0">
                  <a:solidFill>
                    <a:schemeClr val="bg1"/>
                  </a:solidFill>
                  <a:cs typeface="Arial" pitchFamily="34" charset="0"/>
                </a:rPr>
                <a:t>facing</a:t>
              </a:r>
              <a:r>
                <a:rPr lang="de-DE" sz="1700" b="1" dirty="0" smtClean="0">
                  <a:solidFill>
                    <a:schemeClr val="bg1"/>
                  </a:solidFill>
                  <a:cs typeface="Arial" pitchFamily="34" charset="0"/>
                </a:rPr>
                <a:t> West</a:t>
              </a:r>
              <a:endParaRPr lang="de-DE" sz="1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Rechteck 16"/>
          <p:cNvSpPr/>
          <p:nvPr/>
        </p:nvSpPr>
        <p:spPr>
          <a:xfrm>
            <a:off x="179512" y="1556792"/>
            <a:ext cx="4320480" cy="50405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4644008" y="404664"/>
            <a:ext cx="4320480" cy="619268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9"/>
          <p:cNvGrpSpPr/>
          <p:nvPr/>
        </p:nvGrpSpPr>
        <p:grpSpPr>
          <a:xfrm>
            <a:off x="-252536" y="-99392"/>
            <a:ext cx="9649072" cy="7056784"/>
            <a:chOff x="-324544" y="-171400"/>
            <a:chExt cx="9649072" cy="7056784"/>
          </a:xfrm>
        </p:grpSpPr>
        <p:grpSp>
          <p:nvGrpSpPr>
            <p:cNvPr id="3" name="Gruppieren 7"/>
            <p:cNvGrpSpPr/>
            <p:nvPr/>
          </p:nvGrpSpPr>
          <p:grpSpPr>
            <a:xfrm>
              <a:off x="-252536" y="-171400"/>
              <a:ext cx="9505056" cy="7056784"/>
              <a:chOff x="-180528" y="-171400"/>
              <a:chExt cx="9505056" cy="7056784"/>
            </a:xfrm>
          </p:grpSpPr>
          <p:pic>
            <p:nvPicPr>
              <p:cNvPr id="1026" name="Picture 2" descr="D:\PhD_Postdoc\Poster&amp;Publikationen&amp;Vorträge\ICRS 2012 Cains Australia\Hintergrundbild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/>
              </a:blip>
              <a:srcRect/>
              <a:stretch>
                <a:fillRect/>
              </a:stretch>
            </p:blipFill>
            <p:spPr bwMode="auto">
              <a:xfrm>
                <a:off x="-120548" y="-144016"/>
                <a:ext cx="9373068" cy="7029400"/>
              </a:xfrm>
              <a:prstGeom prst="rect">
                <a:avLst/>
              </a:prstGeom>
              <a:noFill/>
              <a:effectLst>
                <a:outerShdw blurRad="50800" dist="50800" dir="5400000" algn="ctr" rotWithShape="0">
                  <a:srgbClr val="000000"/>
                </a:outerShdw>
              </a:effectLst>
            </p:spPr>
          </p:pic>
          <p:sp>
            <p:nvSpPr>
              <p:cNvPr id="5" name="Rechteck 4"/>
              <p:cNvSpPr/>
              <p:nvPr/>
            </p:nvSpPr>
            <p:spPr>
              <a:xfrm>
                <a:off x="-180528" y="-171400"/>
                <a:ext cx="9505056" cy="7029400"/>
              </a:xfrm>
              <a:prstGeom prst="rect">
                <a:avLst/>
              </a:prstGeom>
              <a:solidFill>
                <a:schemeClr val="accent1">
                  <a:alpha val="28000"/>
                </a:schemeClr>
              </a:solidFill>
              <a:effectLst>
                <a:outerShdw blurRad="50800" dist="50800" dir="5400000" algn="ctr" rotWithShape="0">
                  <a:srgbClr val="000000">
                    <a:alpha val="4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3000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9" name="Textfeld 8"/>
            <p:cNvSpPr txBox="1"/>
            <p:nvPr/>
          </p:nvSpPr>
          <p:spPr>
            <a:xfrm>
              <a:off x="-324544" y="0"/>
              <a:ext cx="964907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b="1" dirty="0" smtClean="0">
                  <a:solidFill>
                    <a:schemeClr val="bg1"/>
                  </a:solidFill>
                  <a:cs typeface="Arial" pitchFamily="34" charset="0"/>
                </a:rPr>
                <a:t>12th ICRS: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Climate </a:t>
              </a:r>
              <a:r>
                <a:rPr lang="en-GB" sz="1700" b="1" dirty="0">
                  <a:solidFill>
                    <a:schemeClr val="bg1"/>
                  </a:solidFill>
                </a:rPr>
                <a:t>Change and Bleaching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–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Refuges </a:t>
              </a:r>
              <a:r>
                <a:rPr lang="en-GB" sz="1700" b="1" dirty="0">
                  <a:solidFill>
                    <a:schemeClr val="bg1"/>
                  </a:solidFill>
                </a:rPr>
                <a:t>for Corals in Time and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Space</a:t>
              </a:r>
              <a:endParaRPr lang="de-DE" sz="1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feld 13"/>
          <p:cNvSpPr txBox="1"/>
          <p:nvPr/>
        </p:nvSpPr>
        <p:spPr>
          <a:xfrm>
            <a:off x="107504" y="469121"/>
            <a:ext cx="71287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Study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organsim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: </a:t>
            </a:r>
            <a:r>
              <a:rPr lang="de-DE" sz="3000" i="1" dirty="0" err="1" smtClean="0">
                <a:solidFill>
                  <a:schemeClr val="bg1"/>
                </a:solidFill>
                <a:cs typeface="Arial" pitchFamily="34" charset="0"/>
              </a:rPr>
              <a:t>Porites</a:t>
            </a:r>
            <a:r>
              <a:rPr lang="de-DE" sz="3000" i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000" i="1" dirty="0" err="1" smtClean="0">
                <a:solidFill>
                  <a:schemeClr val="bg1"/>
                </a:solidFill>
                <a:cs typeface="Arial" pitchFamily="34" charset="0"/>
              </a:rPr>
              <a:t>lutea</a:t>
            </a:r>
            <a:endParaRPr lang="de-DE" sz="3000" i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D:\PhD_Postdoc\Photos\Thailand 2010\flach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476672"/>
            <a:ext cx="4320000" cy="32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Picture 9" descr="porites lute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52536" y="3933056"/>
            <a:ext cx="4320000" cy="312255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Grafik 7" descr="IMG_3232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3768" y="2094990"/>
            <a:ext cx="4278976" cy="32062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50" name="Picture 2" descr="D:\PhD_Postdoc\Poster&amp;Publikationen&amp;Vorträge\ICRS 2012 Cains Australia\Porites talk\coral&amp;Poritescover_May20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06638" y="1691803"/>
            <a:ext cx="4529137" cy="36814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9"/>
          <p:cNvGrpSpPr/>
          <p:nvPr/>
        </p:nvGrpSpPr>
        <p:grpSpPr>
          <a:xfrm>
            <a:off x="-252536" y="-171400"/>
            <a:ext cx="9649072" cy="7056784"/>
            <a:chOff x="-324544" y="-171400"/>
            <a:chExt cx="9649072" cy="7056784"/>
          </a:xfrm>
        </p:grpSpPr>
        <p:grpSp>
          <p:nvGrpSpPr>
            <p:cNvPr id="3" name="Gruppieren 7"/>
            <p:cNvGrpSpPr/>
            <p:nvPr/>
          </p:nvGrpSpPr>
          <p:grpSpPr>
            <a:xfrm>
              <a:off x="-252536" y="-171400"/>
              <a:ext cx="9505056" cy="7056784"/>
              <a:chOff x="-180528" y="-171400"/>
              <a:chExt cx="9505056" cy="7056784"/>
            </a:xfrm>
          </p:grpSpPr>
          <p:pic>
            <p:nvPicPr>
              <p:cNvPr id="1026" name="Picture 2" descr="D:\PhD_Postdoc\Poster&amp;Publikationen&amp;Vorträge\ICRS 2012 Cains Australia\Hintergrundbild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/>
              </a:blip>
              <a:srcRect/>
              <a:stretch>
                <a:fillRect/>
              </a:stretch>
            </p:blipFill>
            <p:spPr bwMode="auto">
              <a:xfrm>
                <a:off x="-120548" y="-144016"/>
                <a:ext cx="9373068" cy="7029400"/>
              </a:xfrm>
              <a:prstGeom prst="rect">
                <a:avLst/>
              </a:prstGeom>
              <a:noFill/>
              <a:effectLst>
                <a:outerShdw blurRad="50800" dist="50800" dir="5400000" algn="ctr" rotWithShape="0">
                  <a:srgbClr val="000000"/>
                </a:outerShdw>
              </a:effectLst>
            </p:spPr>
          </p:pic>
          <p:sp>
            <p:nvSpPr>
              <p:cNvPr id="5" name="Rechteck 4"/>
              <p:cNvSpPr/>
              <p:nvPr/>
            </p:nvSpPr>
            <p:spPr>
              <a:xfrm>
                <a:off x="-180528" y="-171400"/>
                <a:ext cx="9505056" cy="7029400"/>
              </a:xfrm>
              <a:prstGeom prst="rect">
                <a:avLst/>
              </a:prstGeom>
              <a:solidFill>
                <a:schemeClr val="accent1">
                  <a:alpha val="28000"/>
                </a:schemeClr>
              </a:solidFill>
              <a:effectLst>
                <a:outerShdw blurRad="50800" dist="50800" dir="5400000" algn="ctr" rotWithShape="0">
                  <a:srgbClr val="000000">
                    <a:alpha val="4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3000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9" name="Textfeld 8"/>
            <p:cNvSpPr txBox="1"/>
            <p:nvPr/>
          </p:nvSpPr>
          <p:spPr>
            <a:xfrm>
              <a:off x="-324544" y="0"/>
              <a:ext cx="964907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b="1" dirty="0" smtClean="0">
                  <a:solidFill>
                    <a:schemeClr val="bg1"/>
                  </a:solidFill>
                  <a:cs typeface="Arial" pitchFamily="34" charset="0"/>
                </a:rPr>
                <a:t>12th ICRS: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Climate </a:t>
              </a:r>
              <a:r>
                <a:rPr lang="en-GB" sz="1700" b="1" dirty="0">
                  <a:solidFill>
                    <a:schemeClr val="bg1"/>
                  </a:solidFill>
                </a:rPr>
                <a:t>Change and Bleaching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–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Refuges </a:t>
              </a:r>
              <a:r>
                <a:rPr lang="en-GB" sz="1700" b="1" dirty="0">
                  <a:solidFill>
                    <a:schemeClr val="bg1"/>
                  </a:solidFill>
                </a:rPr>
                <a:t>for Corals in Time and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Space</a:t>
              </a:r>
              <a:endParaRPr lang="de-DE" sz="1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feld 13"/>
          <p:cNvSpPr txBox="1"/>
          <p:nvPr/>
        </p:nvSpPr>
        <p:spPr>
          <a:xfrm>
            <a:off x="107504" y="469121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Thermal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anomaly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2010</a:t>
            </a:r>
            <a:endParaRPr lang="de-DE" sz="3000" dirty="0">
              <a:solidFill>
                <a:schemeClr val="bg1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395536" y="1052736"/>
            <a:ext cx="8208912" cy="54726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3275856" y="1268760"/>
            <a:ext cx="511256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cs typeface="Arial" pitchFamily="34" charset="0"/>
              </a:rPr>
              <a:t>May10           July10                            Dec10              March11</a:t>
            </a:r>
            <a:endParaRPr lang="de-DE" sz="1600" baseline="30000" dirty="0"/>
          </a:p>
        </p:txBody>
      </p:sp>
      <p:sp>
        <p:nvSpPr>
          <p:cNvPr id="23" name="Textfeld 22"/>
          <p:cNvSpPr txBox="1"/>
          <p:nvPr/>
        </p:nvSpPr>
        <p:spPr>
          <a:xfrm>
            <a:off x="539552" y="5517232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rgbClr val="FF0000"/>
                </a:solidFill>
                <a:cs typeface="Arial" pitchFamily="34" charset="0"/>
              </a:rPr>
              <a:t>temperature</a:t>
            </a:r>
            <a:r>
              <a:rPr lang="de-DE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  <a:cs typeface="Arial" pitchFamily="34" charset="0"/>
              </a:rPr>
              <a:t>mode</a:t>
            </a:r>
            <a:endParaRPr lang="de-DE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D:\PhD_Postdoc\Poster&amp;Publikationen&amp;Vorträge\ICRS 2012 Cains Australia\Porites talk\temp_mode_W&amp;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700808"/>
            <a:ext cx="7553325" cy="3706813"/>
          </a:xfrm>
          <a:prstGeom prst="rect">
            <a:avLst/>
          </a:prstGeom>
          <a:noFill/>
        </p:spPr>
      </p:pic>
      <p:grpSp>
        <p:nvGrpSpPr>
          <p:cNvPr id="42" name="Gruppieren 41"/>
          <p:cNvGrpSpPr/>
          <p:nvPr/>
        </p:nvGrpSpPr>
        <p:grpSpPr>
          <a:xfrm>
            <a:off x="2915816" y="1772816"/>
            <a:ext cx="1296144" cy="3240360"/>
            <a:chOff x="2915816" y="1916832"/>
            <a:chExt cx="1296144" cy="3240360"/>
          </a:xfrm>
        </p:grpSpPr>
        <p:grpSp>
          <p:nvGrpSpPr>
            <p:cNvPr id="4" name="Gruppieren 17"/>
            <p:cNvGrpSpPr/>
            <p:nvPr/>
          </p:nvGrpSpPr>
          <p:grpSpPr>
            <a:xfrm>
              <a:off x="2915816" y="1916832"/>
              <a:ext cx="1296144" cy="1584176"/>
              <a:chOff x="2987824" y="1484784"/>
              <a:chExt cx="1296144" cy="1584176"/>
            </a:xfrm>
          </p:grpSpPr>
          <p:cxnSp>
            <p:nvCxnSpPr>
              <p:cNvPr id="15" name="Gerade Verbindung 14"/>
              <p:cNvCxnSpPr/>
              <p:nvPr/>
            </p:nvCxnSpPr>
            <p:spPr>
              <a:xfrm>
                <a:off x="2987824" y="1484784"/>
                <a:ext cx="0" cy="1584176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Gerade Verbindung 16"/>
              <p:cNvCxnSpPr/>
              <p:nvPr/>
            </p:nvCxnSpPr>
            <p:spPr>
              <a:xfrm>
                <a:off x="4283968" y="1484784"/>
                <a:ext cx="0" cy="1584176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uppieren 17"/>
            <p:cNvGrpSpPr/>
            <p:nvPr/>
          </p:nvGrpSpPr>
          <p:grpSpPr>
            <a:xfrm>
              <a:off x="2915816" y="3573016"/>
              <a:ext cx="1296144" cy="1584176"/>
              <a:chOff x="2987824" y="1484784"/>
              <a:chExt cx="1296144" cy="1584176"/>
            </a:xfrm>
          </p:grpSpPr>
          <p:cxnSp>
            <p:nvCxnSpPr>
              <p:cNvPr id="40" name="Gerade Verbindung 39"/>
              <p:cNvCxnSpPr/>
              <p:nvPr/>
            </p:nvCxnSpPr>
            <p:spPr>
              <a:xfrm>
                <a:off x="2987824" y="1484784"/>
                <a:ext cx="0" cy="1584176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Gerade Verbindung 40"/>
              <p:cNvCxnSpPr/>
              <p:nvPr/>
            </p:nvCxnSpPr>
            <p:spPr>
              <a:xfrm>
                <a:off x="4283968" y="1484784"/>
                <a:ext cx="0" cy="1584176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uppieren 35"/>
          <p:cNvGrpSpPr/>
          <p:nvPr/>
        </p:nvGrpSpPr>
        <p:grpSpPr>
          <a:xfrm>
            <a:off x="3851920" y="1700808"/>
            <a:ext cx="4248472" cy="1872208"/>
            <a:chOff x="3995936" y="1412776"/>
            <a:chExt cx="4248472" cy="1872208"/>
          </a:xfrm>
        </p:grpSpPr>
        <p:sp>
          <p:nvSpPr>
            <p:cNvPr id="28" name="Pfeil nach unten 27"/>
            <p:cNvSpPr/>
            <p:nvPr/>
          </p:nvSpPr>
          <p:spPr>
            <a:xfrm>
              <a:off x="3995936" y="1412776"/>
              <a:ext cx="72008" cy="288032"/>
            </a:xfrm>
            <a:prstGeom prst="downArrow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Pfeil nach unten 28"/>
            <p:cNvSpPr/>
            <p:nvPr/>
          </p:nvSpPr>
          <p:spPr>
            <a:xfrm>
              <a:off x="3995936" y="2996952"/>
              <a:ext cx="72008" cy="288032"/>
            </a:xfrm>
            <a:prstGeom prst="downArrow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Pfeil nach unten 29"/>
            <p:cNvSpPr/>
            <p:nvPr/>
          </p:nvSpPr>
          <p:spPr>
            <a:xfrm>
              <a:off x="5004048" y="1412776"/>
              <a:ext cx="72008" cy="288032"/>
            </a:xfrm>
            <a:prstGeom prst="downArrow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Pfeil nach unten 30"/>
            <p:cNvSpPr/>
            <p:nvPr/>
          </p:nvSpPr>
          <p:spPr>
            <a:xfrm>
              <a:off x="5004048" y="2996952"/>
              <a:ext cx="72008" cy="288032"/>
            </a:xfrm>
            <a:prstGeom prst="downArrow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" name="Pfeil nach unten 31"/>
            <p:cNvSpPr/>
            <p:nvPr/>
          </p:nvSpPr>
          <p:spPr>
            <a:xfrm>
              <a:off x="6804248" y="1412776"/>
              <a:ext cx="72008" cy="288032"/>
            </a:xfrm>
            <a:prstGeom prst="downArrow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" name="Pfeil nach unten 32"/>
            <p:cNvSpPr/>
            <p:nvPr/>
          </p:nvSpPr>
          <p:spPr>
            <a:xfrm>
              <a:off x="6804248" y="2996952"/>
              <a:ext cx="72008" cy="288032"/>
            </a:xfrm>
            <a:prstGeom prst="downArrow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Pfeil nach unten 33"/>
            <p:cNvSpPr/>
            <p:nvPr/>
          </p:nvSpPr>
          <p:spPr>
            <a:xfrm>
              <a:off x="8172400" y="1412776"/>
              <a:ext cx="72008" cy="288032"/>
            </a:xfrm>
            <a:prstGeom prst="downArrow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Pfeil nach unten 34"/>
            <p:cNvSpPr/>
            <p:nvPr/>
          </p:nvSpPr>
          <p:spPr>
            <a:xfrm>
              <a:off x="8172400" y="2996952"/>
              <a:ext cx="72008" cy="288032"/>
            </a:xfrm>
            <a:prstGeom prst="downArrow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5" name="Textfeld 24"/>
          <p:cNvSpPr txBox="1"/>
          <p:nvPr/>
        </p:nvSpPr>
        <p:spPr>
          <a:xfrm>
            <a:off x="1331640" y="3573016"/>
            <a:ext cx="891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cs typeface="Arial" pitchFamily="34" charset="0"/>
              </a:rPr>
              <a:t>30.1°C</a:t>
            </a:r>
            <a:endParaRPr lang="de-DE" sz="1600" dirty="0"/>
          </a:p>
        </p:txBody>
      </p:sp>
      <p:sp>
        <p:nvSpPr>
          <p:cNvPr id="24" name="Textfeld 23"/>
          <p:cNvSpPr txBox="1"/>
          <p:nvPr/>
        </p:nvSpPr>
        <p:spPr>
          <a:xfrm>
            <a:off x="1331640" y="1916832"/>
            <a:ext cx="891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cs typeface="Arial" pitchFamily="34" charset="0"/>
              </a:rPr>
              <a:t>30.1°C</a:t>
            </a:r>
            <a:endParaRPr lang="de-DE" sz="1600" dirty="0"/>
          </a:p>
        </p:txBody>
      </p:sp>
      <p:sp>
        <p:nvSpPr>
          <p:cNvPr id="43" name="Textfeld 42"/>
          <p:cNvSpPr txBox="1"/>
          <p:nvPr/>
        </p:nvSpPr>
        <p:spPr>
          <a:xfrm>
            <a:off x="3779912" y="5478323"/>
            <a:ext cx="439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600" b="1" dirty="0" smtClean="0">
                <a:cs typeface="Arial" pitchFamily="34" charset="0"/>
              </a:rPr>
              <a:t>Thermal </a:t>
            </a:r>
            <a:r>
              <a:rPr lang="de-DE" sz="1600" b="1" dirty="0" err="1" smtClean="0">
                <a:cs typeface="Arial" pitchFamily="34" charset="0"/>
              </a:rPr>
              <a:t>anomaly</a:t>
            </a:r>
            <a:r>
              <a:rPr lang="de-DE" sz="1600" b="1" dirty="0" smtClean="0">
                <a:cs typeface="Arial" pitchFamily="34" charset="0"/>
              </a:rPr>
              <a:t>	 &gt; 80 </a:t>
            </a:r>
            <a:r>
              <a:rPr lang="de-DE" sz="1600" b="1" dirty="0" err="1" smtClean="0">
                <a:cs typeface="Arial" pitchFamily="34" charset="0"/>
              </a:rPr>
              <a:t>days</a:t>
            </a:r>
            <a:r>
              <a:rPr lang="de-DE" sz="1600" b="1" dirty="0" smtClean="0">
                <a:cs typeface="Arial" pitchFamily="34" charset="0"/>
              </a:rPr>
              <a:t> </a:t>
            </a:r>
            <a:r>
              <a:rPr lang="de-DE" sz="1600" b="1" dirty="0" err="1" smtClean="0">
                <a:cs typeface="Arial" pitchFamily="34" charset="0"/>
              </a:rPr>
              <a:t>above</a:t>
            </a:r>
            <a:r>
              <a:rPr lang="de-DE" sz="1600" b="1" dirty="0" smtClean="0">
                <a:cs typeface="Arial" pitchFamily="34" charset="0"/>
              </a:rPr>
              <a:t> </a:t>
            </a:r>
            <a:r>
              <a:rPr lang="de-DE" sz="1600" b="1" dirty="0" err="1" smtClean="0">
                <a:cs typeface="Arial" pitchFamily="34" charset="0"/>
              </a:rPr>
              <a:t>threshold</a:t>
            </a:r>
            <a:r>
              <a:rPr lang="de-DE" sz="1600" b="1" dirty="0" smtClean="0"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de-DE" sz="1600" b="1" dirty="0" smtClean="0">
                <a:cs typeface="Arial" pitchFamily="34" charset="0"/>
              </a:rPr>
              <a:t>		 </a:t>
            </a:r>
            <a:r>
              <a:rPr lang="de-DE" sz="1600" b="1" dirty="0" err="1" smtClean="0">
                <a:cs typeface="Arial" pitchFamily="34" charset="0"/>
              </a:rPr>
              <a:t>peak</a:t>
            </a:r>
            <a:r>
              <a:rPr lang="de-DE" sz="1600" b="1" dirty="0" smtClean="0">
                <a:cs typeface="Arial" pitchFamily="34" charset="0"/>
              </a:rPr>
              <a:t> </a:t>
            </a:r>
            <a:r>
              <a:rPr lang="de-DE" sz="1600" b="1" dirty="0" err="1" smtClean="0">
                <a:cs typeface="Arial" pitchFamily="34" charset="0"/>
              </a:rPr>
              <a:t>values</a:t>
            </a:r>
            <a:r>
              <a:rPr lang="de-DE" sz="1600" b="1" dirty="0" smtClean="0">
                <a:cs typeface="Arial" pitchFamily="34" charset="0"/>
              </a:rPr>
              <a:t> </a:t>
            </a:r>
            <a:r>
              <a:rPr lang="de-DE" sz="1600" b="1" dirty="0" err="1" smtClean="0">
                <a:cs typeface="Arial" pitchFamily="34" charset="0"/>
              </a:rPr>
              <a:t>around</a:t>
            </a:r>
            <a:r>
              <a:rPr lang="de-DE" sz="1600" b="1" dirty="0" smtClean="0">
                <a:cs typeface="Arial" pitchFamily="34" charset="0"/>
              </a:rPr>
              <a:t> 32 °C</a:t>
            </a:r>
            <a:endParaRPr lang="de-DE" sz="1600" b="1" dirty="0"/>
          </a:p>
        </p:txBody>
      </p:sp>
      <p:sp>
        <p:nvSpPr>
          <p:cNvPr id="37" name="Pfeil nach unten 36"/>
          <p:cNvSpPr/>
          <p:nvPr/>
        </p:nvSpPr>
        <p:spPr>
          <a:xfrm>
            <a:off x="2627784" y="1700808"/>
            <a:ext cx="72008" cy="288032"/>
          </a:xfrm>
          <a:prstGeom prst="downArrow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Pfeil nach unten 37"/>
          <p:cNvSpPr/>
          <p:nvPr/>
        </p:nvSpPr>
        <p:spPr>
          <a:xfrm>
            <a:off x="2627784" y="3284984"/>
            <a:ext cx="72008" cy="288032"/>
          </a:xfrm>
          <a:prstGeom prst="downArrow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Textfeld 43"/>
          <p:cNvSpPr txBox="1"/>
          <p:nvPr/>
        </p:nvSpPr>
        <p:spPr>
          <a:xfrm>
            <a:off x="1835696" y="1268760"/>
            <a:ext cx="93610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2"/>
                </a:solidFill>
                <a:cs typeface="Arial" pitchFamily="34" charset="0"/>
              </a:rPr>
              <a:t>March08</a:t>
            </a:r>
            <a:endParaRPr lang="de-DE" sz="1600" baseline="30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1" animBg="1"/>
      <p:bldP spid="43" grpId="0"/>
      <p:bldP spid="37" grpId="0" animBg="1"/>
      <p:bldP spid="38" grpId="0" animBg="1"/>
      <p:bldP spid="4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9"/>
          <p:cNvGrpSpPr/>
          <p:nvPr/>
        </p:nvGrpSpPr>
        <p:grpSpPr>
          <a:xfrm>
            <a:off x="-252536" y="-243408"/>
            <a:ext cx="9649072" cy="7056784"/>
            <a:chOff x="-324544" y="-171400"/>
            <a:chExt cx="9649072" cy="7056784"/>
          </a:xfrm>
        </p:grpSpPr>
        <p:grpSp>
          <p:nvGrpSpPr>
            <p:cNvPr id="3" name="Gruppieren 7"/>
            <p:cNvGrpSpPr/>
            <p:nvPr/>
          </p:nvGrpSpPr>
          <p:grpSpPr>
            <a:xfrm>
              <a:off x="-252536" y="-171400"/>
              <a:ext cx="9505056" cy="7056784"/>
              <a:chOff x="-180528" y="-171400"/>
              <a:chExt cx="9505056" cy="7056784"/>
            </a:xfrm>
          </p:grpSpPr>
          <p:pic>
            <p:nvPicPr>
              <p:cNvPr id="1026" name="Picture 2" descr="D:\PhD_Postdoc\Poster&amp;Publikationen&amp;Vorträge\ICRS 2012 Cains Australia\Hintergrundbild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/>
              </a:blip>
              <a:srcRect/>
              <a:stretch>
                <a:fillRect/>
              </a:stretch>
            </p:blipFill>
            <p:spPr bwMode="auto">
              <a:xfrm>
                <a:off x="-120548" y="-144016"/>
                <a:ext cx="9373068" cy="7029400"/>
              </a:xfrm>
              <a:prstGeom prst="rect">
                <a:avLst/>
              </a:prstGeom>
              <a:noFill/>
              <a:effectLst>
                <a:outerShdw blurRad="50800" dist="50800" dir="5400000" algn="ctr" rotWithShape="0">
                  <a:srgbClr val="000000"/>
                </a:outerShdw>
              </a:effectLst>
            </p:spPr>
          </p:pic>
          <p:sp>
            <p:nvSpPr>
              <p:cNvPr id="5" name="Rechteck 4"/>
              <p:cNvSpPr/>
              <p:nvPr/>
            </p:nvSpPr>
            <p:spPr>
              <a:xfrm>
                <a:off x="-180528" y="-171400"/>
                <a:ext cx="9505056" cy="7029400"/>
              </a:xfrm>
              <a:prstGeom prst="rect">
                <a:avLst/>
              </a:prstGeom>
              <a:solidFill>
                <a:schemeClr val="accent1">
                  <a:alpha val="28000"/>
                </a:schemeClr>
              </a:solidFill>
              <a:effectLst>
                <a:outerShdw blurRad="50800" dist="50800" dir="5400000" algn="ctr" rotWithShape="0">
                  <a:srgbClr val="000000">
                    <a:alpha val="4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3000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9" name="Textfeld 8"/>
            <p:cNvSpPr txBox="1"/>
            <p:nvPr/>
          </p:nvSpPr>
          <p:spPr>
            <a:xfrm>
              <a:off x="-324544" y="0"/>
              <a:ext cx="964907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b="1" dirty="0" smtClean="0">
                  <a:solidFill>
                    <a:schemeClr val="bg1"/>
                  </a:solidFill>
                  <a:cs typeface="Arial" pitchFamily="34" charset="0"/>
                </a:rPr>
                <a:t>12th ICRS: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Climate </a:t>
              </a:r>
              <a:r>
                <a:rPr lang="en-GB" sz="1700" b="1" dirty="0">
                  <a:solidFill>
                    <a:schemeClr val="bg1"/>
                  </a:solidFill>
                </a:rPr>
                <a:t>Change and Bleaching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–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Refuges </a:t>
              </a:r>
              <a:r>
                <a:rPr lang="en-GB" sz="1700" b="1" dirty="0">
                  <a:solidFill>
                    <a:schemeClr val="bg1"/>
                  </a:solidFill>
                </a:rPr>
                <a:t>for Corals in Time and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Space</a:t>
              </a:r>
              <a:endParaRPr lang="de-DE" sz="1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Rechteck 30"/>
          <p:cNvSpPr/>
          <p:nvPr/>
        </p:nvSpPr>
        <p:spPr>
          <a:xfrm>
            <a:off x="395536" y="1556792"/>
            <a:ext cx="8208912" cy="4221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Picture 7" descr="D:\PhD_Postdoc\Poster&amp;Publikationen&amp;Vorträge\ICRS 2012 Cains Australia\Porites talk\chla_East_complete_grap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0000" y="3627232"/>
            <a:ext cx="5739074" cy="1890000"/>
          </a:xfrm>
          <a:prstGeom prst="rect">
            <a:avLst/>
          </a:prstGeom>
          <a:noFill/>
        </p:spPr>
      </p:pic>
      <p:pic>
        <p:nvPicPr>
          <p:cNvPr id="1028" name="Picture 4" descr="D:\PhD_Postdoc\Poster&amp;Publikationen&amp;Vorträge\ICRS 2012 Cains Australia\Porites talk\chla_complete_grap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0000" y="3636000"/>
            <a:ext cx="5784635" cy="1890000"/>
          </a:xfrm>
          <a:prstGeom prst="rect">
            <a:avLst/>
          </a:prstGeom>
          <a:noFill/>
        </p:spPr>
      </p:pic>
      <p:sp>
        <p:nvSpPr>
          <p:cNvPr id="32" name="Textfeld 31"/>
          <p:cNvSpPr txBox="1"/>
          <p:nvPr/>
        </p:nvSpPr>
        <p:spPr>
          <a:xfrm>
            <a:off x="107504" y="685145"/>
            <a:ext cx="69847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Zooxanthellae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density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Chlorophyll a</a:t>
            </a:r>
            <a:endParaRPr lang="de-DE" sz="3000" dirty="0">
              <a:solidFill>
                <a:schemeClr val="bg1"/>
              </a:solidFill>
            </a:endParaRPr>
          </a:p>
        </p:txBody>
      </p:sp>
      <p:grpSp>
        <p:nvGrpSpPr>
          <p:cNvPr id="36" name="Gruppieren 35"/>
          <p:cNvGrpSpPr/>
          <p:nvPr/>
        </p:nvGrpSpPr>
        <p:grpSpPr>
          <a:xfrm>
            <a:off x="467544" y="4941168"/>
            <a:ext cx="1080120" cy="400110"/>
            <a:chOff x="7956376" y="3028890"/>
            <a:chExt cx="1080120" cy="400110"/>
          </a:xfrm>
        </p:grpSpPr>
        <p:sp>
          <p:nvSpPr>
            <p:cNvPr id="37" name="Textfeld 36"/>
            <p:cNvSpPr txBox="1"/>
            <p:nvPr/>
          </p:nvSpPr>
          <p:spPr>
            <a:xfrm>
              <a:off x="7956376" y="3028890"/>
              <a:ext cx="108012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2000" dirty="0" smtClean="0">
                  <a:cs typeface="Arial" pitchFamily="34" charset="0"/>
                </a:rPr>
                <a:t>      East</a:t>
              </a:r>
              <a:endParaRPr lang="de-DE" sz="2000" dirty="0"/>
            </a:p>
          </p:txBody>
        </p:sp>
        <p:sp>
          <p:nvSpPr>
            <p:cNvPr id="38" name="Rechteck 37"/>
            <p:cNvSpPr/>
            <p:nvPr/>
          </p:nvSpPr>
          <p:spPr>
            <a:xfrm>
              <a:off x="8028384" y="3140968"/>
              <a:ext cx="288032" cy="1440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9" name="Gruppieren 38"/>
          <p:cNvGrpSpPr/>
          <p:nvPr/>
        </p:nvGrpSpPr>
        <p:grpSpPr>
          <a:xfrm>
            <a:off x="467544" y="5341278"/>
            <a:ext cx="1080120" cy="400110"/>
            <a:chOff x="7956376" y="3028890"/>
            <a:chExt cx="1080120" cy="400110"/>
          </a:xfrm>
        </p:grpSpPr>
        <p:sp>
          <p:nvSpPr>
            <p:cNvPr id="40" name="Textfeld 39"/>
            <p:cNvSpPr txBox="1"/>
            <p:nvPr/>
          </p:nvSpPr>
          <p:spPr>
            <a:xfrm>
              <a:off x="7956376" y="3028890"/>
              <a:ext cx="108012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2000" dirty="0" smtClean="0">
                  <a:cs typeface="Arial" pitchFamily="34" charset="0"/>
                </a:rPr>
                <a:t>      West</a:t>
              </a:r>
              <a:endParaRPr lang="de-DE" sz="2000" dirty="0"/>
            </a:p>
          </p:txBody>
        </p:sp>
        <p:sp>
          <p:nvSpPr>
            <p:cNvPr id="41" name="Rechteck 40"/>
            <p:cNvSpPr/>
            <p:nvPr/>
          </p:nvSpPr>
          <p:spPr>
            <a:xfrm>
              <a:off x="8028384" y="3140968"/>
              <a:ext cx="288032" cy="14401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4" name="Textfeld 33"/>
          <p:cNvSpPr txBox="1"/>
          <p:nvPr/>
        </p:nvSpPr>
        <p:spPr>
          <a:xfrm>
            <a:off x="7524328" y="5301208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cs typeface="Arial" pitchFamily="34" charset="0"/>
              </a:rPr>
              <a:t>N = 10-21</a:t>
            </a:r>
          </a:p>
          <a:p>
            <a:r>
              <a:rPr lang="de-DE" sz="1400" dirty="0" smtClean="0">
                <a:cs typeface="Arial" pitchFamily="34" charset="0"/>
              </a:rPr>
              <a:t>per </a:t>
            </a:r>
            <a:r>
              <a:rPr lang="de-DE" sz="1400" dirty="0" err="1" smtClean="0">
                <a:cs typeface="Arial" pitchFamily="34" charset="0"/>
              </a:rPr>
              <a:t>sampling</a:t>
            </a:r>
            <a:endParaRPr lang="de-DE" sz="1400" dirty="0" smtClean="0">
              <a:cs typeface="Arial" pitchFamily="34" charset="0"/>
            </a:endParaRPr>
          </a:p>
        </p:txBody>
      </p:sp>
      <p:pic>
        <p:nvPicPr>
          <p:cNvPr id="3074" name="Picture 2" descr="D:\PhD_Postdoc\Poster&amp;Publikationen&amp;Vorträge\ICRS 2012 Cains Australia\Porites talk\zoox_East_complete_graph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75656" y="1726224"/>
            <a:ext cx="5988490" cy="1918800"/>
          </a:xfrm>
          <a:prstGeom prst="rect">
            <a:avLst/>
          </a:prstGeom>
          <a:noFill/>
        </p:spPr>
      </p:pic>
      <p:pic>
        <p:nvPicPr>
          <p:cNvPr id="3075" name="Picture 3" descr="D:\PhD_Postdoc\Poster&amp;Publikationen&amp;Vorträge\ICRS 2012 Cains Australia\Porites talk\zoox_complete_graph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65200" y="1710000"/>
            <a:ext cx="6019464" cy="1944000"/>
          </a:xfrm>
          <a:prstGeom prst="rect">
            <a:avLst/>
          </a:prstGeom>
          <a:noFill/>
        </p:spPr>
      </p:pic>
      <p:sp>
        <p:nvSpPr>
          <p:cNvPr id="20" name="Pfeil nach unten 19"/>
          <p:cNvSpPr/>
          <p:nvPr/>
        </p:nvSpPr>
        <p:spPr>
          <a:xfrm>
            <a:off x="5472000" y="1628800"/>
            <a:ext cx="288032" cy="432048"/>
          </a:xfrm>
          <a:prstGeom prst="downArrow">
            <a:avLst/>
          </a:prstGeom>
          <a:solidFill>
            <a:schemeClr val="accent2">
              <a:lumMod val="50000"/>
              <a:alpha val="27000"/>
            </a:schemeClr>
          </a:solidFill>
          <a:ln w="127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Pfeil nach unten 22"/>
          <p:cNvSpPr/>
          <p:nvPr/>
        </p:nvSpPr>
        <p:spPr>
          <a:xfrm>
            <a:off x="5472000" y="3789040"/>
            <a:ext cx="288032" cy="432048"/>
          </a:xfrm>
          <a:prstGeom prst="downArrow">
            <a:avLst/>
          </a:prstGeom>
          <a:solidFill>
            <a:schemeClr val="accent2">
              <a:lumMod val="50000"/>
              <a:alpha val="27000"/>
            </a:schemeClr>
          </a:solidFill>
          <a:ln w="127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1" animBg="1"/>
      <p:bldP spid="2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9"/>
          <p:cNvGrpSpPr/>
          <p:nvPr/>
        </p:nvGrpSpPr>
        <p:grpSpPr>
          <a:xfrm>
            <a:off x="-252536" y="-198784"/>
            <a:ext cx="9649072" cy="7056784"/>
            <a:chOff x="-324544" y="-171400"/>
            <a:chExt cx="9649072" cy="7056784"/>
          </a:xfrm>
        </p:grpSpPr>
        <p:grpSp>
          <p:nvGrpSpPr>
            <p:cNvPr id="3" name="Gruppieren 7"/>
            <p:cNvGrpSpPr/>
            <p:nvPr/>
          </p:nvGrpSpPr>
          <p:grpSpPr>
            <a:xfrm>
              <a:off x="-252536" y="-171400"/>
              <a:ext cx="9505056" cy="7056784"/>
              <a:chOff x="-180528" y="-171400"/>
              <a:chExt cx="9505056" cy="7056784"/>
            </a:xfrm>
          </p:grpSpPr>
          <p:pic>
            <p:nvPicPr>
              <p:cNvPr id="1026" name="Picture 2" descr="D:\PhD_Postdoc\Poster&amp;Publikationen&amp;Vorträge\ICRS 2012 Cains Australia\Hintergrundbild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/>
              </a:blip>
              <a:srcRect/>
              <a:stretch>
                <a:fillRect/>
              </a:stretch>
            </p:blipFill>
            <p:spPr bwMode="auto">
              <a:xfrm>
                <a:off x="-120548" y="-144016"/>
                <a:ext cx="9373068" cy="7029400"/>
              </a:xfrm>
              <a:prstGeom prst="rect">
                <a:avLst/>
              </a:prstGeom>
              <a:noFill/>
              <a:effectLst>
                <a:outerShdw blurRad="50800" dist="50800" dir="5400000" algn="ctr" rotWithShape="0">
                  <a:srgbClr val="000000"/>
                </a:outerShdw>
              </a:effectLst>
            </p:spPr>
          </p:pic>
          <p:sp>
            <p:nvSpPr>
              <p:cNvPr id="5" name="Rechteck 4"/>
              <p:cNvSpPr/>
              <p:nvPr/>
            </p:nvSpPr>
            <p:spPr>
              <a:xfrm>
                <a:off x="-180528" y="-171400"/>
                <a:ext cx="9505056" cy="7029400"/>
              </a:xfrm>
              <a:prstGeom prst="rect">
                <a:avLst/>
              </a:prstGeom>
              <a:solidFill>
                <a:schemeClr val="accent1">
                  <a:alpha val="28000"/>
                </a:schemeClr>
              </a:solidFill>
              <a:effectLst>
                <a:outerShdw blurRad="50800" dist="50800" dir="5400000" algn="ctr" rotWithShape="0">
                  <a:srgbClr val="000000">
                    <a:alpha val="4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3000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9" name="Textfeld 8"/>
            <p:cNvSpPr txBox="1"/>
            <p:nvPr/>
          </p:nvSpPr>
          <p:spPr>
            <a:xfrm>
              <a:off x="-324544" y="0"/>
              <a:ext cx="964907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b="1" dirty="0" smtClean="0">
                  <a:solidFill>
                    <a:schemeClr val="bg1"/>
                  </a:solidFill>
                  <a:cs typeface="Arial" pitchFamily="34" charset="0"/>
                </a:rPr>
                <a:t>12th ICRS: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Climate </a:t>
              </a:r>
              <a:r>
                <a:rPr lang="en-GB" sz="1700" b="1" dirty="0">
                  <a:solidFill>
                    <a:schemeClr val="bg1"/>
                  </a:solidFill>
                </a:rPr>
                <a:t>Change and Bleaching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–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Refuges </a:t>
              </a:r>
              <a:r>
                <a:rPr lang="en-GB" sz="1700" b="1" dirty="0">
                  <a:solidFill>
                    <a:schemeClr val="bg1"/>
                  </a:solidFill>
                </a:rPr>
                <a:t>for Corals in Time and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Space</a:t>
              </a:r>
              <a:endParaRPr lang="de-DE" sz="1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Textfeld 30"/>
          <p:cNvSpPr txBox="1"/>
          <p:nvPr/>
        </p:nvSpPr>
        <p:spPr>
          <a:xfrm>
            <a:off x="107504" y="685145"/>
            <a:ext cx="53285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Photosynthetic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performance</a:t>
            </a:r>
            <a:endParaRPr lang="de-DE" sz="3000" dirty="0">
              <a:solidFill>
                <a:schemeClr val="bg1"/>
              </a:solidFill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467544" y="1700808"/>
            <a:ext cx="8352928" cy="4176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9" name="Picture 2" descr="D:\PhD_Postdoc\Poster&amp;Publikationen&amp;Vorträge\ICRS 2012 Cains Australia\Porites talk\yield_East_complete_grap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1953056"/>
            <a:ext cx="4788427" cy="1980000"/>
          </a:xfrm>
          <a:prstGeom prst="rect">
            <a:avLst/>
          </a:prstGeom>
          <a:noFill/>
        </p:spPr>
      </p:pic>
      <p:pic>
        <p:nvPicPr>
          <p:cNvPr id="40" name="Picture 3" descr="D:\PhD_Postdoc\Poster&amp;Publikationen&amp;Vorträge\ICRS 2012 Cains Australia\Porites talk\actinicyield_East_complete_grap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58753" y="3933056"/>
            <a:ext cx="4733527" cy="1872000"/>
          </a:xfrm>
          <a:prstGeom prst="rect">
            <a:avLst/>
          </a:prstGeom>
          <a:noFill/>
        </p:spPr>
      </p:pic>
      <p:grpSp>
        <p:nvGrpSpPr>
          <p:cNvPr id="32" name="Gruppieren 31"/>
          <p:cNvGrpSpPr/>
          <p:nvPr/>
        </p:nvGrpSpPr>
        <p:grpSpPr>
          <a:xfrm>
            <a:off x="683568" y="4941168"/>
            <a:ext cx="1080120" cy="400110"/>
            <a:chOff x="7956376" y="3028890"/>
            <a:chExt cx="1080120" cy="400110"/>
          </a:xfrm>
        </p:grpSpPr>
        <p:sp>
          <p:nvSpPr>
            <p:cNvPr id="33" name="Textfeld 32"/>
            <p:cNvSpPr txBox="1"/>
            <p:nvPr/>
          </p:nvSpPr>
          <p:spPr>
            <a:xfrm>
              <a:off x="7956376" y="3028890"/>
              <a:ext cx="108012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2000" dirty="0" smtClean="0">
                  <a:cs typeface="Arial" pitchFamily="34" charset="0"/>
                </a:rPr>
                <a:t>      East</a:t>
              </a:r>
              <a:endParaRPr lang="de-DE" sz="2000" dirty="0"/>
            </a:p>
          </p:txBody>
        </p:sp>
        <p:sp>
          <p:nvSpPr>
            <p:cNvPr id="34" name="Rechteck 33"/>
            <p:cNvSpPr/>
            <p:nvPr/>
          </p:nvSpPr>
          <p:spPr>
            <a:xfrm>
              <a:off x="8028384" y="3140968"/>
              <a:ext cx="288032" cy="1440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5" name="Gruppieren 34"/>
          <p:cNvGrpSpPr/>
          <p:nvPr/>
        </p:nvGrpSpPr>
        <p:grpSpPr>
          <a:xfrm>
            <a:off x="683568" y="5341278"/>
            <a:ext cx="1080120" cy="400110"/>
            <a:chOff x="7956376" y="3028890"/>
            <a:chExt cx="1080120" cy="400110"/>
          </a:xfrm>
        </p:grpSpPr>
        <p:sp>
          <p:nvSpPr>
            <p:cNvPr id="36" name="Textfeld 35"/>
            <p:cNvSpPr txBox="1"/>
            <p:nvPr/>
          </p:nvSpPr>
          <p:spPr>
            <a:xfrm>
              <a:off x="7956376" y="3028890"/>
              <a:ext cx="108012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2000" dirty="0" smtClean="0">
                  <a:cs typeface="Arial" pitchFamily="34" charset="0"/>
                </a:rPr>
                <a:t>      West</a:t>
              </a:r>
              <a:endParaRPr lang="de-DE" sz="2000" dirty="0"/>
            </a:p>
          </p:txBody>
        </p:sp>
        <p:sp>
          <p:nvSpPr>
            <p:cNvPr id="37" name="Rechteck 36"/>
            <p:cNvSpPr/>
            <p:nvPr/>
          </p:nvSpPr>
          <p:spPr>
            <a:xfrm>
              <a:off x="8028384" y="3140968"/>
              <a:ext cx="288032" cy="14401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4" name="Picture 2" descr="D:\PhD_Postdoc\Poster&amp;Publikationen&amp;Vorträge\ICRS 2012 Cains Australia\Porites talk\yield_complete_graph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752" y="1962000"/>
            <a:ext cx="4788843" cy="1944000"/>
          </a:xfrm>
          <a:prstGeom prst="rect">
            <a:avLst/>
          </a:prstGeom>
          <a:noFill/>
        </p:spPr>
      </p:pic>
      <p:pic>
        <p:nvPicPr>
          <p:cNvPr id="1027" name="Picture 3" descr="D:\PhD_Postdoc\Poster&amp;Publikationen&amp;Vorträge\ICRS 2012 Cains Australia\Porites talk\actinicyield_complete_graph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61600" y="3933264"/>
            <a:ext cx="4739313" cy="1872000"/>
          </a:xfrm>
          <a:prstGeom prst="rect">
            <a:avLst/>
          </a:prstGeom>
          <a:noFill/>
        </p:spPr>
      </p:pic>
      <p:sp>
        <p:nvSpPr>
          <p:cNvPr id="42" name="Textfeld 41"/>
          <p:cNvSpPr txBox="1"/>
          <p:nvPr/>
        </p:nvSpPr>
        <p:spPr>
          <a:xfrm>
            <a:off x="7092280" y="5373216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cs typeface="Arial" pitchFamily="34" charset="0"/>
              </a:rPr>
              <a:t>N = 15-30</a:t>
            </a:r>
          </a:p>
          <a:p>
            <a:r>
              <a:rPr lang="de-DE" sz="1400" dirty="0" smtClean="0">
                <a:cs typeface="Arial" pitchFamily="34" charset="0"/>
              </a:rPr>
              <a:t>per </a:t>
            </a:r>
            <a:r>
              <a:rPr lang="de-DE" sz="1400" dirty="0" err="1" smtClean="0">
                <a:cs typeface="Arial" pitchFamily="34" charset="0"/>
              </a:rPr>
              <a:t>sampling</a:t>
            </a:r>
            <a:endParaRPr lang="de-DE" sz="1400" dirty="0" smtClean="0">
              <a:cs typeface="Arial" pitchFamily="34" charset="0"/>
            </a:endParaRPr>
          </a:p>
        </p:txBody>
      </p:sp>
      <p:sp>
        <p:nvSpPr>
          <p:cNvPr id="20" name="Pfeil nach unten 19"/>
          <p:cNvSpPr/>
          <p:nvPr/>
        </p:nvSpPr>
        <p:spPr>
          <a:xfrm>
            <a:off x="5112000" y="1700808"/>
            <a:ext cx="288032" cy="432048"/>
          </a:xfrm>
          <a:prstGeom prst="downArrow">
            <a:avLst/>
          </a:prstGeom>
          <a:solidFill>
            <a:schemeClr val="accent2">
              <a:lumMod val="50000"/>
              <a:alpha val="27000"/>
            </a:schemeClr>
          </a:solidFill>
          <a:ln w="127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Pfeil nach unten 20"/>
          <p:cNvSpPr/>
          <p:nvPr/>
        </p:nvSpPr>
        <p:spPr>
          <a:xfrm>
            <a:off x="5112000" y="4005064"/>
            <a:ext cx="288032" cy="432048"/>
          </a:xfrm>
          <a:prstGeom prst="downArrow">
            <a:avLst/>
          </a:prstGeom>
          <a:solidFill>
            <a:schemeClr val="accent2">
              <a:lumMod val="50000"/>
              <a:alpha val="27000"/>
            </a:schemeClr>
          </a:solidFill>
          <a:ln w="127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/>
          <p:cNvSpPr txBox="1"/>
          <p:nvPr/>
        </p:nvSpPr>
        <p:spPr>
          <a:xfrm>
            <a:off x="7164288" y="1988840"/>
            <a:ext cx="158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 smtClean="0">
                <a:cs typeface="Arial" pitchFamily="34" charset="0"/>
              </a:rPr>
              <a:t>measurements</a:t>
            </a:r>
            <a:endParaRPr lang="de-DE" sz="1600" dirty="0" smtClean="0">
              <a:cs typeface="Arial" pitchFamily="34" charset="0"/>
            </a:endParaRPr>
          </a:p>
          <a:p>
            <a:r>
              <a:rPr lang="de-DE" sz="1600" dirty="0" smtClean="0">
                <a:cs typeface="Arial" pitchFamily="34" charset="0"/>
              </a:rPr>
              <a:t>after 30min</a:t>
            </a:r>
          </a:p>
          <a:p>
            <a:r>
              <a:rPr lang="de-DE" sz="1600" dirty="0" err="1" smtClean="0">
                <a:cs typeface="Arial" pitchFamily="34" charset="0"/>
              </a:rPr>
              <a:t>dark</a:t>
            </a:r>
            <a:r>
              <a:rPr lang="de-DE" sz="1600" dirty="0" smtClean="0">
                <a:cs typeface="Arial" pitchFamily="34" charset="0"/>
              </a:rPr>
              <a:t> </a:t>
            </a:r>
            <a:r>
              <a:rPr lang="de-DE" sz="1600" dirty="0" err="1" smtClean="0">
                <a:cs typeface="Arial" pitchFamily="34" charset="0"/>
              </a:rPr>
              <a:t>adaptation</a:t>
            </a:r>
            <a:endParaRPr lang="de-DE" sz="1600" dirty="0" smtClean="0">
              <a:cs typeface="Arial" pitchFamily="34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7164288" y="3933056"/>
            <a:ext cx="16561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 smtClean="0">
                <a:cs typeface="Arial" pitchFamily="34" charset="0"/>
              </a:rPr>
              <a:t>measurements</a:t>
            </a:r>
            <a:endParaRPr lang="de-DE" sz="1600" dirty="0" smtClean="0">
              <a:cs typeface="Arial" pitchFamily="34" charset="0"/>
            </a:endParaRPr>
          </a:p>
          <a:p>
            <a:r>
              <a:rPr lang="de-DE" sz="1600" dirty="0" smtClean="0">
                <a:cs typeface="Arial" pitchFamily="34" charset="0"/>
              </a:rPr>
              <a:t>after 1min</a:t>
            </a:r>
          </a:p>
          <a:p>
            <a:r>
              <a:rPr lang="de-DE" sz="1600" dirty="0" err="1" smtClean="0">
                <a:cs typeface="Arial" pitchFamily="34" charset="0"/>
              </a:rPr>
              <a:t>actinic</a:t>
            </a:r>
            <a:r>
              <a:rPr lang="de-DE" sz="1600" dirty="0" smtClean="0">
                <a:cs typeface="Arial" pitchFamily="34" charset="0"/>
              </a:rPr>
              <a:t> </a:t>
            </a:r>
            <a:r>
              <a:rPr lang="de-DE" sz="1600" dirty="0" err="1" smtClean="0">
                <a:cs typeface="Arial" pitchFamily="34" charset="0"/>
              </a:rPr>
              <a:t>light</a:t>
            </a:r>
            <a:r>
              <a:rPr lang="de-DE" sz="1600" dirty="0" smtClean="0">
                <a:cs typeface="Arial" pitchFamily="34" charset="0"/>
              </a:rPr>
              <a:t> stress </a:t>
            </a:r>
          </a:p>
          <a:p>
            <a:r>
              <a:rPr lang="de-DE" sz="1600" dirty="0" smtClean="0">
                <a:cs typeface="Arial" pitchFamily="34" charset="0"/>
              </a:rPr>
              <a:t>(600 µ</a:t>
            </a:r>
            <a:r>
              <a:rPr lang="de-DE" sz="1600" dirty="0" err="1" smtClean="0">
                <a:cs typeface="Arial" pitchFamily="34" charset="0"/>
              </a:rPr>
              <a:t>mol</a:t>
            </a:r>
            <a:r>
              <a:rPr lang="de-DE" sz="1600" dirty="0" smtClean="0">
                <a:cs typeface="Arial" pitchFamily="34" charset="0"/>
              </a:rPr>
              <a:t> m</a:t>
            </a:r>
            <a:r>
              <a:rPr lang="de-DE" sz="1600" baseline="30000" dirty="0" smtClean="0">
                <a:cs typeface="Arial" pitchFamily="34" charset="0"/>
              </a:rPr>
              <a:t>-2</a:t>
            </a:r>
            <a:r>
              <a:rPr lang="de-DE" sz="1600" dirty="0" smtClean="0">
                <a:cs typeface="Arial" pitchFamily="34" charset="0"/>
              </a:rPr>
              <a:t> s</a:t>
            </a:r>
            <a:r>
              <a:rPr lang="de-DE" sz="1600" baseline="30000" dirty="0" smtClean="0">
                <a:cs typeface="Arial" pitchFamily="34" charset="0"/>
              </a:rPr>
              <a:t>-1</a:t>
            </a:r>
            <a:r>
              <a:rPr lang="de-DE" sz="1600" dirty="0" smtClean="0">
                <a:cs typeface="Arial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9"/>
          <p:cNvGrpSpPr/>
          <p:nvPr/>
        </p:nvGrpSpPr>
        <p:grpSpPr>
          <a:xfrm>
            <a:off x="-252536" y="-171400"/>
            <a:ext cx="9649072" cy="7056784"/>
            <a:chOff x="-324544" y="-171400"/>
            <a:chExt cx="9649072" cy="7056784"/>
          </a:xfrm>
        </p:grpSpPr>
        <p:grpSp>
          <p:nvGrpSpPr>
            <p:cNvPr id="3" name="Gruppieren 7"/>
            <p:cNvGrpSpPr/>
            <p:nvPr/>
          </p:nvGrpSpPr>
          <p:grpSpPr>
            <a:xfrm>
              <a:off x="-252536" y="-171400"/>
              <a:ext cx="9505056" cy="7056784"/>
              <a:chOff x="-180528" y="-171400"/>
              <a:chExt cx="9505056" cy="7056784"/>
            </a:xfrm>
          </p:grpSpPr>
          <p:pic>
            <p:nvPicPr>
              <p:cNvPr id="1026" name="Picture 2" descr="D:\PhD_Postdoc\Poster&amp;Publikationen&amp;Vorträge\ICRS 2012 Cains Australia\Hintergrundbild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/>
              </a:blip>
              <a:srcRect/>
              <a:stretch>
                <a:fillRect/>
              </a:stretch>
            </p:blipFill>
            <p:spPr bwMode="auto">
              <a:xfrm>
                <a:off x="-120548" y="-144016"/>
                <a:ext cx="9373068" cy="7029400"/>
              </a:xfrm>
              <a:prstGeom prst="rect">
                <a:avLst/>
              </a:prstGeom>
              <a:noFill/>
              <a:effectLst>
                <a:outerShdw blurRad="50800" dist="50800" dir="5400000" algn="ctr" rotWithShape="0">
                  <a:srgbClr val="000000"/>
                </a:outerShdw>
              </a:effectLst>
            </p:spPr>
          </p:pic>
          <p:sp>
            <p:nvSpPr>
              <p:cNvPr id="5" name="Rechteck 4"/>
              <p:cNvSpPr/>
              <p:nvPr/>
            </p:nvSpPr>
            <p:spPr>
              <a:xfrm>
                <a:off x="-180528" y="-171400"/>
                <a:ext cx="9505056" cy="7029400"/>
              </a:xfrm>
              <a:prstGeom prst="rect">
                <a:avLst/>
              </a:prstGeom>
              <a:solidFill>
                <a:schemeClr val="accent1">
                  <a:alpha val="28000"/>
                </a:schemeClr>
              </a:solidFill>
              <a:effectLst>
                <a:outerShdw blurRad="50800" dist="50800" dir="5400000" algn="ctr" rotWithShape="0">
                  <a:srgbClr val="000000">
                    <a:alpha val="4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3000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9" name="Textfeld 8"/>
            <p:cNvSpPr txBox="1"/>
            <p:nvPr/>
          </p:nvSpPr>
          <p:spPr>
            <a:xfrm>
              <a:off x="-324544" y="0"/>
              <a:ext cx="964907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b="1" dirty="0" smtClean="0">
                  <a:solidFill>
                    <a:schemeClr val="bg1"/>
                  </a:solidFill>
                  <a:cs typeface="Arial" pitchFamily="34" charset="0"/>
                </a:rPr>
                <a:t>12th ICRS: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Climate </a:t>
              </a:r>
              <a:r>
                <a:rPr lang="en-GB" sz="1700" b="1" dirty="0">
                  <a:solidFill>
                    <a:schemeClr val="bg1"/>
                  </a:solidFill>
                </a:rPr>
                <a:t>Change and Bleaching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–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Refuges </a:t>
              </a:r>
              <a:r>
                <a:rPr lang="en-GB" sz="1700" b="1" dirty="0">
                  <a:solidFill>
                    <a:schemeClr val="bg1"/>
                  </a:solidFill>
                </a:rPr>
                <a:t>for Corals in Time and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Space</a:t>
              </a:r>
              <a:endParaRPr lang="de-DE" sz="1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feld 13"/>
          <p:cNvSpPr txBox="1"/>
          <p:nvPr/>
        </p:nvSpPr>
        <p:spPr>
          <a:xfrm>
            <a:off x="107504" y="685145"/>
            <a:ext cx="3888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Coral total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protein</a:t>
            </a:r>
            <a:endParaRPr lang="de-DE" sz="3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395536" y="1916832"/>
            <a:ext cx="7992888" cy="3240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9" name="Picture 6" descr="D:\PhD_Postdoc\Poster&amp;Publikationen&amp;Vorträge\ICRS 2012 Cains Australia\Porites talk\protein_East_complete_grap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4368" y="2348880"/>
            <a:ext cx="6120000" cy="1969817"/>
          </a:xfrm>
          <a:prstGeom prst="rect">
            <a:avLst/>
          </a:prstGeom>
          <a:noFill/>
        </p:spPr>
      </p:pic>
      <p:pic>
        <p:nvPicPr>
          <p:cNvPr id="8194" name="Picture 2" descr="D:\PhD_Postdoc\Poster&amp;Publikationen&amp;Vorträge\ICRS 2012 Cains Australia\Porites talk\protein_complete_grap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4368" y="2304000"/>
            <a:ext cx="6120000" cy="2018233"/>
          </a:xfrm>
          <a:prstGeom prst="rect">
            <a:avLst/>
          </a:prstGeom>
          <a:noFill/>
        </p:spPr>
      </p:pic>
      <p:grpSp>
        <p:nvGrpSpPr>
          <p:cNvPr id="23" name="Gruppieren 22"/>
          <p:cNvGrpSpPr/>
          <p:nvPr/>
        </p:nvGrpSpPr>
        <p:grpSpPr>
          <a:xfrm>
            <a:off x="467544" y="4293096"/>
            <a:ext cx="1080120" cy="400110"/>
            <a:chOff x="7956376" y="3028890"/>
            <a:chExt cx="1080120" cy="400110"/>
          </a:xfrm>
        </p:grpSpPr>
        <p:sp>
          <p:nvSpPr>
            <p:cNvPr id="26" name="Textfeld 25"/>
            <p:cNvSpPr txBox="1"/>
            <p:nvPr/>
          </p:nvSpPr>
          <p:spPr>
            <a:xfrm>
              <a:off x="7956376" y="3028890"/>
              <a:ext cx="108012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2000" dirty="0" smtClean="0">
                  <a:cs typeface="Arial" pitchFamily="34" charset="0"/>
                </a:rPr>
                <a:t>      East</a:t>
              </a:r>
              <a:endParaRPr lang="de-DE" sz="2000" dirty="0"/>
            </a:p>
          </p:txBody>
        </p:sp>
        <p:sp>
          <p:nvSpPr>
            <p:cNvPr id="27" name="Rechteck 26"/>
            <p:cNvSpPr/>
            <p:nvPr/>
          </p:nvSpPr>
          <p:spPr>
            <a:xfrm>
              <a:off x="8028384" y="3140968"/>
              <a:ext cx="288032" cy="1440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8" name="Gruppieren 27"/>
          <p:cNvGrpSpPr/>
          <p:nvPr/>
        </p:nvGrpSpPr>
        <p:grpSpPr>
          <a:xfrm>
            <a:off x="467544" y="4693206"/>
            <a:ext cx="1080120" cy="400110"/>
            <a:chOff x="7956376" y="3028890"/>
            <a:chExt cx="1080120" cy="400110"/>
          </a:xfrm>
        </p:grpSpPr>
        <p:sp>
          <p:nvSpPr>
            <p:cNvPr id="29" name="Textfeld 28"/>
            <p:cNvSpPr txBox="1"/>
            <p:nvPr/>
          </p:nvSpPr>
          <p:spPr>
            <a:xfrm>
              <a:off x="7956376" y="3028890"/>
              <a:ext cx="108012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2000" dirty="0" smtClean="0">
                  <a:cs typeface="Arial" pitchFamily="34" charset="0"/>
                </a:rPr>
                <a:t>      West</a:t>
              </a:r>
              <a:endParaRPr lang="de-DE" sz="2000" dirty="0"/>
            </a:p>
          </p:txBody>
        </p:sp>
        <p:sp>
          <p:nvSpPr>
            <p:cNvPr id="30" name="Rechteck 29"/>
            <p:cNvSpPr/>
            <p:nvPr/>
          </p:nvSpPr>
          <p:spPr>
            <a:xfrm>
              <a:off x="8028384" y="3140968"/>
              <a:ext cx="288032" cy="14401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4" name="Textfeld 33"/>
          <p:cNvSpPr txBox="1"/>
          <p:nvPr/>
        </p:nvSpPr>
        <p:spPr>
          <a:xfrm>
            <a:off x="6516216" y="4869160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cs typeface="Arial" pitchFamily="34" charset="0"/>
              </a:rPr>
              <a:t>N = 10-20 per </a:t>
            </a:r>
            <a:r>
              <a:rPr lang="de-DE" sz="1400" dirty="0" err="1" smtClean="0">
                <a:cs typeface="Arial" pitchFamily="34" charset="0"/>
              </a:rPr>
              <a:t>sampling</a:t>
            </a:r>
            <a:endParaRPr lang="de-DE" sz="1400" dirty="0" smtClean="0">
              <a:cs typeface="Arial" pitchFamily="34" charset="0"/>
            </a:endParaRPr>
          </a:p>
        </p:txBody>
      </p:sp>
      <p:sp>
        <p:nvSpPr>
          <p:cNvPr id="18" name="Pfeil nach unten 17"/>
          <p:cNvSpPr/>
          <p:nvPr/>
        </p:nvSpPr>
        <p:spPr>
          <a:xfrm>
            <a:off x="5796136" y="2132856"/>
            <a:ext cx="288032" cy="432048"/>
          </a:xfrm>
          <a:prstGeom prst="downArrow">
            <a:avLst/>
          </a:prstGeom>
          <a:solidFill>
            <a:schemeClr val="accent2">
              <a:lumMod val="50000"/>
              <a:alpha val="27000"/>
            </a:schemeClr>
          </a:solidFill>
          <a:ln w="127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9"/>
          <p:cNvGrpSpPr/>
          <p:nvPr/>
        </p:nvGrpSpPr>
        <p:grpSpPr>
          <a:xfrm>
            <a:off x="-252536" y="-171400"/>
            <a:ext cx="9649072" cy="7056784"/>
            <a:chOff x="-324544" y="-171400"/>
            <a:chExt cx="9649072" cy="7056784"/>
          </a:xfrm>
        </p:grpSpPr>
        <p:grpSp>
          <p:nvGrpSpPr>
            <p:cNvPr id="3" name="Gruppieren 7"/>
            <p:cNvGrpSpPr/>
            <p:nvPr/>
          </p:nvGrpSpPr>
          <p:grpSpPr>
            <a:xfrm>
              <a:off x="-252536" y="-171400"/>
              <a:ext cx="9505056" cy="7056784"/>
              <a:chOff x="-180528" y="-171400"/>
              <a:chExt cx="9505056" cy="7056784"/>
            </a:xfrm>
          </p:grpSpPr>
          <p:pic>
            <p:nvPicPr>
              <p:cNvPr id="1026" name="Picture 2" descr="D:\PhD_Postdoc\Poster&amp;Publikationen&amp;Vorträge\ICRS 2012 Cains Australia\Hintergrundbild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/>
              </a:blip>
              <a:srcRect/>
              <a:stretch>
                <a:fillRect/>
              </a:stretch>
            </p:blipFill>
            <p:spPr bwMode="auto">
              <a:xfrm>
                <a:off x="-120548" y="-144016"/>
                <a:ext cx="9373068" cy="7029400"/>
              </a:xfrm>
              <a:prstGeom prst="rect">
                <a:avLst/>
              </a:prstGeom>
              <a:noFill/>
              <a:effectLst>
                <a:outerShdw blurRad="50800" dist="50800" dir="5400000" algn="ctr" rotWithShape="0">
                  <a:srgbClr val="000000"/>
                </a:outerShdw>
              </a:effectLst>
            </p:spPr>
          </p:pic>
          <p:sp>
            <p:nvSpPr>
              <p:cNvPr id="5" name="Rechteck 4"/>
              <p:cNvSpPr/>
              <p:nvPr/>
            </p:nvSpPr>
            <p:spPr>
              <a:xfrm>
                <a:off x="-180528" y="-171400"/>
                <a:ext cx="9505056" cy="7029400"/>
              </a:xfrm>
              <a:prstGeom prst="rect">
                <a:avLst/>
              </a:prstGeom>
              <a:solidFill>
                <a:schemeClr val="accent1">
                  <a:alpha val="28000"/>
                </a:schemeClr>
              </a:solidFill>
              <a:effectLst>
                <a:outerShdw blurRad="50800" dist="50800" dir="5400000" algn="ctr" rotWithShape="0">
                  <a:srgbClr val="000000">
                    <a:alpha val="4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3000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9" name="Textfeld 8"/>
            <p:cNvSpPr txBox="1"/>
            <p:nvPr/>
          </p:nvSpPr>
          <p:spPr>
            <a:xfrm>
              <a:off x="-324544" y="0"/>
              <a:ext cx="964907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b="1" dirty="0" smtClean="0">
                  <a:solidFill>
                    <a:schemeClr val="bg1"/>
                  </a:solidFill>
                  <a:cs typeface="Arial" pitchFamily="34" charset="0"/>
                </a:rPr>
                <a:t>12th ICRS: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Climate </a:t>
              </a:r>
              <a:r>
                <a:rPr lang="en-GB" sz="1700" b="1" dirty="0">
                  <a:solidFill>
                    <a:schemeClr val="bg1"/>
                  </a:solidFill>
                </a:rPr>
                <a:t>Change and Bleaching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–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Refuges </a:t>
              </a:r>
              <a:r>
                <a:rPr lang="en-GB" sz="1700" b="1" dirty="0">
                  <a:solidFill>
                    <a:schemeClr val="bg1"/>
                  </a:solidFill>
                </a:rPr>
                <a:t>for Corals in Time and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Space</a:t>
              </a:r>
              <a:endParaRPr lang="de-DE" sz="1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feld 13"/>
          <p:cNvSpPr txBox="1"/>
          <p:nvPr/>
        </p:nvSpPr>
        <p:spPr>
          <a:xfrm>
            <a:off x="107504" y="469121"/>
            <a:ext cx="84969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Thermal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anomaly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raw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temperature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record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2010</a:t>
            </a:r>
            <a:endParaRPr lang="de-DE" sz="3000" dirty="0">
              <a:solidFill>
                <a:schemeClr val="bg1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395536" y="1196752"/>
            <a:ext cx="8208912" cy="5040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3275856" y="1412776"/>
            <a:ext cx="511256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>
                <a:cs typeface="Arial" pitchFamily="34" charset="0"/>
              </a:rPr>
              <a:t>May10           July10                            Dec10              March11</a:t>
            </a:r>
            <a:endParaRPr lang="de-DE" sz="1600" baseline="30000" dirty="0"/>
          </a:p>
        </p:txBody>
      </p:sp>
      <p:sp>
        <p:nvSpPr>
          <p:cNvPr id="23" name="Textfeld 22"/>
          <p:cNvSpPr txBox="1"/>
          <p:nvPr/>
        </p:nvSpPr>
        <p:spPr>
          <a:xfrm>
            <a:off x="539552" y="5517232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rgbClr val="FF0000"/>
                </a:solidFill>
                <a:cs typeface="Arial" pitchFamily="34" charset="0"/>
              </a:rPr>
              <a:t>temperature</a:t>
            </a:r>
            <a:r>
              <a:rPr lang="de-DE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  <a:cs typeface="Arial" pitchFamily="34" charset="0"/>
              </a:rPr>
              <a:t>mode</a:t>
            </a:r>
            <a:endParaRPr lang="de-DE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pic>
        <p:nvPicPr>
          <p:cNvPr id="2050" name="Picture 2" descr="D:\PhD_Postdoc\Poster&amp;Publikationen&amp;Vorträge\ICRS 2012 Cains Australia\Porites talk\temp_mode_W&amp;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810419"/>
            <a:ext cx="7553325" cy="3706813"/>
          </a:xfrm>
          <a:prstGeom prst="rect">
            <a:avLst/>
          </a:prstGeom>
          <a:noFill/>
        </p:spPr>
      </p:pic>
      <p:pic>
        <p:nvPicPr>
          <p:cNvPr id="3077" name="Picture 5" descr="D:\PhD_Postdoc\Poster&amp;Publikationen&amp;Vorträge\ICRS 2012 Cains Australia\Porites talk\temp_West_new_complet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3538800"/>
            <a:ext cx="7731530" cy="2062800"/>
          </a:xfrm>
          <a:prstGeom prst="rect">
            <a:avLst/>
          </a:prstGeom>
          <a:noFill/>
        </p:spPr>
      </p:pic>
      <p:pic>
        <p:nvPicPr>
          <p:cNvPr id="3078" name="Picture 6" descr="D:\PhD_Postdoc\Poster&amp;Publikationen&amp;Vorträge\ICRS 2012 Cains Australia\Porites talk\temp_complete_W&amp;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4001" y="1838040"/>
            <a:ext cx="7739435" cy="3751200"/>
          </a:xfrm>
          <a:prstGeom prst="rect">
            <a:avLst/>
          </a:prstGeom>
          <a:noFill/>
        </p:spPr>
      </p:pic>
      <p:sp>
        <p:nvSpPr>
          <p:cNvPr id="24" name="Textfeld 23"/>
          <p:cNvSpPr txBox="1"/>
          <p:nvPr/>
        </p:nvSpPr>
        <p:spPr>
          <a:xfrm>
            <a:off x="1331640" y="2010326"/>
            <a:ext cx="891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cs typeface="Arial" pitchFamily="34" charset="0"/>
              </a:rPr>
              <a:t>30.1°C</a:t>
            </a:r>
            <a:endParaRPr lang="de-DE" sz="1600" dirty="0"/>
          </a:p>
        </p:txBody>
      </p:sp>
      <p:sp>
        <p:nvSpPr>
          <p:cNvPr id="25" name="Textfeld 24"/>
          <p:cNvSpPr txBox="1"/>
          <p:nvPr/>
        </p:nvSpPr>
        <p:spPr>
          <a:xfrm>
            <a:off x="1331640" y="3666510"/>
            <a:ext cx="891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cs typeface="Arial" pitchFamily="34" charset="0"/>
              </a:rPr>
              <a:t>30.1°C</a:t>
            </a:r>
            <a:endParaRPr lang="de-DE" sz="1600" dirty="0"/>
          </a:p>
        </p:txBody>
      </p:sp>
      <p:grpSp>
        <p:nvGrpSpPr>
          <p:cNvPr id="4" name="Gruppieren 41"/>
          <p:cNvGrpSpPr/>
          <p:nvPr/>
        </p:nvGrpSpPr>
        <p:grpSpPr>
          <a:xfrm>
            <a:off x="2915816" y="1916832"/>
            <a:ext cx="1296144" cy="3240360"/>
            <a:chOff x="2915816" y="1916832"/>
            <a:chExt cx="1296144" cy="3240360"/>
          </a:xfrm>
        </p:grpSpPr>
        <p:grpSp>
          <p:nvGrpSpPr>
            <p:cNvPr id="6" name="Gruppieren 17"/>
            <p:cNvGrpSpPr/>
            <p:nvPr/>
          </p:nvGrpSpPr>
          <p:grpSpPr>
            <a:xfrm>
              <a:off x="2915816" y="1916832"/>
              <a:ext cx="1296144" cy="1584176"/>
              <a:chOff x="2987824" y="1484784"/>
              <a:chExt cx="1296144" cy="1584176"/>
            </a:xfrm>
          </p:grpSpPr>
          <p:cxnSp>
            <p:nvCxnSpPr>
              <p:cNvPr id="15" name="Gerade Verbindung 14"/>
              <p:cNvCxnSpPr/>
              <p:nvPr/>
            </p:nvCxnSpPr>
            <p:spPr>
              <a:xfrm>
                <a:off x="2987824" y="1484784"/>
                <a:ext cx="0" cy="1584176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Gerade Verbindung 16"/>
              <p:cNvCxnSpPr/>
              <p:nvPr/>
            </p:nvCxnSpPr>
            <p:spPr>
              <a:xfrm>
                <a:off x="4283968" y="1484784"/>
                <a:ext cx="0" cy="1584176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uppieren 17"/>
            <p:cNvGrpSpPr/>
            <p:nvPr/>
          </p:nvGrpSpPr>
          <p:grpSpPr>
            <a:xfrm>
              <a:off x="2915816" y="3573016"/>
              <a:ext cx="1296144" cy="1584176"/>
              <a:chOff x="2987824" y="1484784"/>
              <a:chExt cx="1296144" cy="1584176"/>
            </a:xfrm>
          </p:grpSpPr>
          <p:cxnSp>
            <p:nvCxnSpPr>
              <p:cNvPr id="40" name="Gerade Verbindung 39"/>
              <p:cNvCxnSpPr/>
              <p:nvPr/>
            </p:nvCxnSpPr>
            <p:spPr>
              <a:xfrm>
                <a:off x="2987824" y="1484784"/>
                <a:ext cx="0" cy="1584176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Gerade Verbindung 40"/>
              <p:cNvCxnSpPr/>
              <p:nvPr/>
            </p:nvCxnSpPr>
            <p:spPr>
              <a:xfrm>
                <a:off x="4283968" y="1484784"/>
                <a:ext cx="0" cy="1584176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uppieren 35"/>
          <p:cNvGrpSpPr/>
          <p:nvPr/>
        </p:nvGrpSpPr>
        <p:grpSpPr>
          <a:xfrm>
            <a:off x="3851920" y="1844824"/>
            <a:ext cx="4248472" cy="1872208"/>
            <a:chOff x="3995936" y="1412776"/>
            <a:chExt cx="4248472" cy="1872208"/>
          </a:xfrm>
        </p:grpSpPr>
        <p:sp>
          <p:nvSpPr>
            <p:cNvPr id="28" name="Pfeil nach unten 27"/>
            <p:cNvSpPr/>
            <p:nvPr/>
          </p:nvSpPr>
          <p:spPr>
            <a:xfrm>
              <a:off x="3995936" y="1412776"/>
              <a:ext cx="72008" cy="288032"/>
            </a:xfrm>
            <a:prstGeom prst="downArrow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Pfeil nach unten 28"/>
            <p:cNvSpPr/>
            <p:nvPr/>
          </p:nvSpPr>
          <p:spPr>
            <a:xfrm>
              <a:off x="3995936" y="2996952"/>
              <a:ext cx="72008" cy="288032"/>
            </a:xfrm>
            <a:prstGeom prst="downArrow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Pfeil nach unten 29"/>
            <p:cNvSpPr/>
            <p:nvPr/>
          </p:nvSpPr>
          <p:spPr>
            <a:xfrm>
              <a:off x="5004048" y="1412776"/>
              <a:ext cx="72008" cy="288032"/>
            </a:xfrm>
            <a:prstGeom prst="downArrow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Pfeil nach unten 30"/>
            <p:cNvSpPr/>
            <p:nvPr/>
          </p:nvSpPr>
          <p:spPr>
            <a:xfrm>
              <a:off x="5004048" y="2996952"/>
              <a:ext cx="72008" cy="288032"/>
            </a:xfrm>
            <a:prstGeom prst="downArrow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" name="Pfeil nach unten 31"/>
            <p:cNvSpPr/>
            <p:nvPr/>
          </p:nvSpPr>
          <p:spPr>
            <a:xfrm>
              <a:off x="6804248" y="1412776"/>
              <a:ext cx="72008" cy="288032"/>
            </a:xfrm>
            <a:prstGeom prst="downArrow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" name="Pfeil nach unten 32"/>
            <p:cNvSpPr/>
            <p:nvPr/>
          </p:nvSpPr>
          <p:spPr>
            <a:xfrm>
              <a:off x="6804248" y="2996952"/>
              <a:ext cx="72008" cy="288032"/>
            </a:xfrm>
            <a:prstGeom prst="downArrow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Pfeil nach unten 33"/>
            <p:cNvSpPr/>
            <p:nvPr/>
          </p:nvSpPr>
          <p:spPr>
            <a:xfrm>
              <a:off x="8172400" y="1412776"/>
              <a:ext cx="72008" cy="288032"/>
            </a:xfrm>
            <a:prstGeom prst="downArrow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Pfeil nach unten 34"/>
            <p:cNvSpPr/>
            <p:nvPr/>
          </p:nvSpPr>
          <p:spPr>
            <a:xfrm>
              <a:off x="8172400" y="2996952"/>
              <a:ext cx="72008" cy="288032"/>
            </a:xfrm>
            <a:prstGeom prst="downArrow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8" name="Textfeld 37"/>
          <p:cNvSpPr txBox="1"/>
          <p:nvPr/>
        </p:nvSpPr>
        <p:spPr>
          <a:xfrm>
            <a:off x="539552" y="5795972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cs typeface="Arial" pitchFamily="34" charset="0"/>
              </a:rPr>
              <a:t>temperature</a:t>
            </a:r>
            <a:r>
              <a:rPr lang="de-DE" b="1" dirty="0" smtClean="0">
                <a:cs typeface="Arial" pitchFamily="34" charset="0"/>
              </a:rPr>
              <a:t> </a:t>
            </a:r>
            <a:r>
              <a:rPr lang="de-DE" b="1" dirty="0" err="1" smtClean="0">
                <a:cs typeface="Arial" pitchFamily="34" charset="0"/>
              </a:rPr>
              <a:t>record</a:t>
            </a:r>
            <a:r>
              <a:rPr lang="de-DE" b="1" dirty="0" smtClean="0">
                <a:cs typeface="Arial" pitchFamily="34" charset="0"/>
              </a:rPr>
              <a:t> </a:t>
            </a:r>
            <a:r>
              <a:rPr lang="de-DE" dirty="0" smtClean="0">
                <a:cs typeface="Arial" pitchFamily="34" charset="0"/>
              </a:rPr>
              <a:t>(3min </a:t>
            </a:r>
            <a:r>
              <a:rPr lang="de-DE" dirty="0" err="1" smtClean="0">
                <a:cs typeface="Arial" pitchFamily="34" charset="0"/>
              </a:rPr>
              <a:t>interval</a:t>
            </a:r>
            <a:r>
              <a:rPr lang="de-DE" dirty="0" smtClean="0">
                <a:cs typeface="Arial" pitchFamily="34" charset="0"/>
              </a:rPr>
              <a:t>)</a:t>
            </a:r>
            <a:endParaRPr lang="de-DE" dirty="0"/>
          </a:p>
        </p:txBody>
      </p:sp>
      <p:sp>
        <p:nvSpPr>
          <p:cNvPr id="39" name="Rechteck 38"/>
          <p:cNvSpPr/>
          <p:nvPr/>
        </p:nvSpPr>
        <p:spPr>
          <a:xfrm>
            <a:off x="5025170" y="2813447"/>
            <a:ext cx="1707070" cy="61555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de-DE" sz="1700" b="1" dirty="0" smtClean="0">
                <a:cs typeface="Arial" charset="0"/>
              </a:rPr>
              <a:t>∆T </a:t>
            </a:r>
            <a:r>
              <a:rPr lang="de-DE" sz="1700" b="1" dirty="0" err="1" smtClean="0">
                <a:cs typeface="Arial" charset="0"/>
              </a:rPr>
              <a:t>cooling</a:t>
            </a:r>
            <a:r>
              <a:rPr lang="de-DE" sz="1700" b="1" dirty="0" smtClean="0">
                <a:cs typeface="Arial" charset="0"/>
              </a:rPr>
              <a:t> </a:t>
            </a:r>
            <a:r>
              <a:rPr lang="de-DE" sz="1700" b="1" dirty="0" smtClean="0"/>
              <a:t>&lt; 3 °C</a:t>
            </a:r>
          </a:p>
          <a:p>
            <a:r>
              <a:rPr lang="de-DE" sz="1700" b="1" dirty="0" smtClean="0">
                <a:cs typeface="Arial" charset="0"/>
              </a:rPr>
              <a:t>∆T </a:t>
            </a:r>
            <a:r>
              <a:rPr lang="de-DE" sz="1700" b="1" dirty="0" err="1" smtClean="0">
                <a:cs typeface="Arial" charset="0"/>
              </a:rPr>
              <a:t>heating</a:t>
            </a:r>
            <a:r>
              <a:rPr lang="de-DE" sz="1700" b="1" dirty="0" smtClean="0">
                <a:cs typeface="Arial" charset="0"/>
              </a:rPr>
              <a:t> </a:t>
            </a:r>
            <a:r>
              <a:rPr lang="de-DE" sz="1700" b="1" dirty="0" smtClean="0"/>
              <a:t>&gt; 2 °C</a:t>
            </a:r>
          </a:p>
        </p:txBody>
      </p:sp>
      <p:sp>
        <p:nvSpPr>
          <p:cNvPr id="42" name="Rechteck 41"/>
          <p:cNvSpPr/>
          <p:nvPr/>
        </p:nvSpPr>
        <p:spPr>
          <a:xfrm>
            <a:off x="5025170" y="4469631"/>
            <a:ext cx="1707070" cy="61555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de-DE" sz="1700" b="1" dirty="0" smtClean="0">
                <a:cs typeface="Arial" charset="0"/>
              </a:rPr>
              <a:t>∆T </a:t>
            </a:r>
            <a:r>
              <a:rPr lang="de-DE" sz="1700" b="1" dirty="0" err="1" smtClean="0">
                <a:cs typeface="Arial" charset="0"/>
              </a:rPr>
              <a:t>cooling</a:t>
            </a:r>
            <a:r>
              <a:rPr lang="de-DE" sz="1700" b="1" dirty="0" smtClean="0">
                <a:cs typeface="Arial" charset="0"/>
              </a:rPr>
              <a:t> </a:t>
            </a:r>
            <a:r>
              <a:rPr lang="de-DE" sz="1700" b="1" dirty="0" smtClean="0"/>
              <a:t>&gt; 6 °C</a:t>
            </a:r>
          </a:p>
          <a:p>
            <a:r>
              <a:rPr lang="de-DE" sz="1700" b="1" dirty="0" smtClean="0">
                <a:cs typeface="Arial" charset="0"/>
              </a:rPr>
              <a:t>∆T </a:t>
            </a:r>
            <a:r>
              <a:rPr lang="de-DE" sz="1700" b="1" dirty="0" err="1" smtClean="0">
                <a:cs typeface="Arial" charset="0"/>
              </a:rPr>
              <a:t>heating</a:t>
            </a:r>
            <a:r>
              <a:rPr lang="de-DE" sz="1700" b="1" dirty="0" smtClean="0">
                <a:cs typeface="Arial" charset="0"/>
              </a:rPr>
              <a:t> </a:t>
            </a:r>
            <a:r>
              <a:rPr lang="de-DE" sz="1700" b="1" dirty="0" smtClean="0"/>
              <a:t>&lt; 2 °C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 animBg="1"/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9"/>
          <p:cNvGrpSpPr/>
          <p:nvPr/>
        </p:nvGrpSpPr>
        <p:grpSpPr>
          <a:xfrm>
            <a:off x="-252536" y="-198784"/>
            <a:ext cx="9649072" cy="7056784"/>
            <a:chOff x="-324544" y="-171400"/>
            <a:chExt cx="9649072" cy="7056784"/>
          </a:xfrm>
        </p:grpSpPr>
        <p:grpSp>
          <p:nvGrpSpPr>
            <p:cNvPr id="3" name="Gruppieren 7"/>
            <p:cNvGrpSpPr/>
            <p:nvPr/>
          </p:nvGrpSpPr>
          <p:grpSpPr>
            <a:xfrm>
              <a:off x="-252536" y="-171400"/>
              <a:ext cx="9505056" cy="7056784"/>
              <a:chOff x="-180528" y="-171400"/>
              <a:chExt cx="9505056" cy="7056784"/>
            </a:xfrm>
          </p:grpSpPr>
          <p:pic>
            <p:nvPicPr>
              <p:cNvPr id="1026" name="Picture 2" descr="D:\PhD_Postdoc\Poster&amp;Publikationen&amp;Vorträge\ICRS 2012 Cains Australia\Hintergrundbild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/>
              </a:blip>
              <a:srcRect/>
              <a:stretch>
                <a:fillRect/>
              </a:stretch>
            </p:blipFill>
            <p:spPr bwMode="auto">
              <a:xfrm>
                <a:off x="-120548" y="-144016"/>
                <a:ext cx="9373068" cy="7029400"/>
              </a:xfrm>
              <a:prstGeom prst="rect">
                <a:avLst/>
              </a:prstGeom>
              <a:noFill/>
              <a:effectLst>
                <a:outerShdw blurRad="50800" dist="50800" dir="5400000" algn="ctr" rotWithShape="0">
                  <a:srgbClr val="000000"/>
                </a:outerShdw>
              </a:effectLst>
            </p:spPr>
          </p:pic>
          <p:sp>
            <p:nvSpPr>
              <p:cNvPr id="5" name="Rechteck 4"/>
              <p:cNvSpPr/>
              <p:nvPr/>
            </p:nvSpPr>
            <p:spPr>
              <a:xfrm>
                <a:off x="-180528" y="-171400"/>
                <a:ext cx="9505056" cy="7029400"/>
              </a:xfrm>
              <a:prstGeom prst="rect">
                <a:avLst/>
              </a:prstGeom>
              <a:solidFill>
                <a:schemeClr val="accent1">
                  <a:alpha val="28000"/>
                </a:schemeClr>
              </a:solidFill>
              <a:effectLst>
                <a:outerShdw blurRad="50800" dist="50800" dir="5400000" algn="ctr" rotWithShape="0">
                  <a:srgbClr val="000000">
                    <a:alpha val="4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00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9" name="Textfeld 8"/>
            <p:cNvSpPr txBox="1"/>
            <p:nvPr/>
          </p:nvSpPr>
          <p:spPr>
            <a:xfrm>
              <a:off x="-324544" y="0"/>
              <a:ext cx="964907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b="1" dirty="0" smtClean="0">
                  <a:solidFill>
                    <a:schemeClr val="bg1"/>
                  </a:solidFill>
                  <a:cs typeface="Arial" pitchFamily="34" charset="0"/>
                </a:rPr>
                <a:t>12th ICRS: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Solitons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mitigate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coral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bleaching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in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the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Andaman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Sea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–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the</a:t>
              </a:r>
              <a:r>
                <a:rPr lang="de-DE" sz="1700" b="1" i="1" dirty="0" smtClean="0">
                  <a:solidFill>
                    <a:schemeClr val="bg1"/>
                  </a:solidFill>
                </a:rPr>
                <a:t> </a:t>
              </a:r>
              <a:r>
                <a:rPr lang="de-DE" sz="1700" b="1" i="1" dirty="0" err="1" smtClean="0">
                  <a:solidFill>
                    <a:schemeClr val="bg1"/>
                  </a:solidFill>
                </a:rPr>
                <a:t>Porites</a:t>
              </a:r>
              <a:r>
                <a:rPr lang="de-DE" sz="1700" b="1" i="1" dirty="0" smtClean="0">
                  <a:solidFill>
                    <a:schemeClr val="bg1"/>
                  </a:solidFill>
                </a:rPr>
                <a:t>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perspective</a:t>
              </a:r>
              <a:endParaRPr lang="de-DE" sz="17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1" name="Picture 3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975085"/>
            <a:ext cx="4411161" cy="57662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0" name="Textfeld 59"/>
          <p:cNvSpPr txBox="1"/>
          <p:nvPr/>
        </p:nvSpPr>
        <p:spPr>
          <a:xfrm>
            <a:off x="5652120" y="6453336"/>
            <a:ext cx="2758194" cy="338554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 err="1" smtClean="0">
                <a:solidFill>
                  <a:schemeClr val="bg1"/>
                </a:solidFill>
                <a:cs typeface="Arial" pitchFamily="34" charset="0"/>
              </a:rPr>
              <a:t>Modified</a:t>
            </a:r>
            <a:r>
              <a:rPr lang="de-DE" sz="1600" dirty="0" smtClean="0">
                <a:solidFill>
                  <a:schemeClr val="bg1"/>
                </a:solidFill>
                <a:cs typeface="Arial" pitchFamily="34" charset="0"/>
              </a:rPr>
              <a:t> after Jackson 2004</a:t>
            </a:r>
            <a:endParaRPr lang="de-DE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6" name="Line 23"/>
          <p:cNvSpPr>
            <a:spLocks noChangeShapeType="1"/>
          </p:cNvSpPr>
          <p:nvPr/>
        </p:nvSpPr>
        <p:spPr bwMode="auto">
          <a:xfrm flipV="1">
            <a:off x="1187624" y="4204320"/>
            <a:ext cx="72008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41" name="Line 23"/>
          <p:cNvSpPr>
            <a:spLocks noChangeShapeType="1"/>
          </p:cNvSpPr>
          <p:nvPr/>
        </p:nvSpPr>
        <p:spPr bwMode="auto">
          <a:xfrm flipV="1">
            <a:off x="2195736" y="5644480"/>
            <a:ext cx="504056" cy="448816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47" name="Text Box 46"/>
          <p:cNvSpPr txBox="1">
            <a:spLocks noChangeArrowheads="1"/>
          </p:cNvSpPr>
          <p:nvPr/>
        </p:nvSpPr>
        <p:spPr bwMode="auto">
          <a:xfrm>
            <a:off x="6032271" y="1484784"/>
            <a:ext cx="277261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</a:rPr>
              <a:t>   </a:t>
            </a:r>
            <a:r>
              <a:rPr lang="de-DE" sz="2000" b="1" dirty="0" smtClean="0">
                <a:solidFill>
                  <a:schemeClr val="bg1"/>
                </a:solidFill>
              </a:rPr>
              <a:t>Large </a:t>
            </a:r>
            <a:r>
              <a:rPr lang="de-DE" sz="2000" b="1" dirty="0" err="1" smtClean="0">
                <a:solidFill>
                  <a:schemeClr val="bg1"/>
                </a:solidFill>
              </a:rPr>
              <a:t>amplitude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de-DE" sz="2000" b="1" dirty="0" smtClean="0">
                <a:solidFill>
                  <a:schemeClr val="bg1"/>
                </a:solidFill>
              </a:rPr>
              <a:t>     </a:t>
            </a:r>
            <a:r>
              <a:rPr lang="de-DE" sz="2000" b="1" dirty="0" err="1" smtClean="0">
                <a:solidFill>
                  <a:schemeClr val="bg1"/>
                </a:solidFill>
              </a:rPr>
              <a:t>internal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</a:rPr>
              <a:t>waves</a:t>
            </a:r>
            <a:endParaRPr lang="de-DE" sz="2000" b="1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de-DE" sz="2000" dirty="0" smtClean="0">
                <a:solidFill>
                  <a:schemeClr val="bg1"/>
                </a:solidFill>
              </a:rPr>
              <a:t>    (LAIW) </a:t>
            </a:r>
            <a:r>
              <a:rPr lang="de-DE" sz="2000" dirty="0" err="1" smtClean="0">
                <a:solidFill>
                  <a:schemeClr val="bg1"/>
                </a:solidFill>
              </a:rPr>
              <a:t>or</a:t>
            </a:r>
            <a:r>
              <a:rPr lang="de-DE" sz="2000" dirty="0" smtClean="0">
                <a:solidFill>
                  <a:schemeClr val="bg1"/>
                </a:solidFill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</a:rPr>
              <a:t>solitons</a:t>
            </a:r>
            <a:endParaRPr lang="de-DE" sz="20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de-DE" sz="2000" dirty="0" smtClean="0">
                <a:solidFill>
                  <a:schemeClr val="bg1"/>
                </a:solidFill>
              </a:rPr>
              <a:t>  </a:t>
            </a:r>
            <a:r>
              <a:rPr lang="de-DE" sz="2000" dirty="0" err="1" smtClean="0">
                <a:solidFill>
                  <a:schemeClr val="bg1"/>
                </a:solidFill>
              </a:rPr>
              <a:t>peak</a:t>
            </a:r>
            <a:r>
              <a:rPr lang="de-DE" sz="2000" dirty="0" smtClean="0">
                <a:solidFill>
                  <a:schemeClr val="bg1"/>
                </a:solidFill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</a:rPr>
              <a:t>activity</a:t>
            </a:r>
            <a:endParaRPr lang="de-DE" sz="20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de-DE" sz="2000" dirty="0" smtClean="0">
                <a:solidFill>
                  <a:schemeClr val="bg1"/>
                </a:solidFill>
              </a:rPr>
              <a:t>     </a:t>
            </a:r>
            <a:r>
              <a:rPr lang="de-DE" sz="2000" dirty="0" err="1" smtClean="0">
                <a:solidFill>
                  <a:schemeClr val="bg1"/>
                </a:solidFill>
              </a:rPr>
              <a:t>January</a:t>
            </a:r>
            <a:r>
              <a:rPr lang="de-DE" sz="2000" dirty="0" smtClean="0">
                <a:solidFill>
                  <a:schemeClr val="bg1"/>
                </a:solidFill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</a:rPr>
              <a:t>through</a:t>
            </a:r>
            <a:r>
              <a:rPr lang="de-DE" sz="2000" dirty="0" smtClean="0">
                <a:solidFill>
                  <a:schemeClr val="bg1"/>
                </a:solidFill>
              </a:rPr>
              <a:t> April</a:t>
            </a:r>
            <a:endParaRPr lang="de-DE" sz="20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endParaRPr lang="de-DE" sz="2000" dirty="0" smtClean="0">
              <a:solidFill>
                <a:schemeClr val="bg1"/>
              </a:solidFill>
            </a:endParaRPr>
          </a:p>
        </p:txBody>
      </p:sp>
      <p:grpSp>
        <p:nvGrpSpPr>
          <p:cNvPr id="14" name="Group 55"/>
          <p:cNvGrpSpPr>
            <a:grpSpLocks/>
          </p:cNvGrpSpPr>
          <p:nvPr/>
        </p:nvGrpSpPr>
        <p:grpSpPr bwMode="auto">
          <a:xfrm>
            <a:off x="2845420" y="981408"/>
            <a:ext cx="2662684" cy="5743352"/>
            <a:chOff x="1561" y="205"/>
            <a:chExt cx="1768" cy="4026"/>
          </a:xfrm>
        </p:grpSpPr>
        <p:pic>
          <p:nvPicPr>
            <p:cNvPr id="49" name="Picture 54" descr="wave package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699" y="205"/>
              <a:ext cx="630" cy="4026"/>
            </a:xfrm>
            <a:prstGeom prst="rect">
              <a:avLst/>
            </a:prstGeom>
            <a:noFill/>
          </p:spPr>
        </p:pic>
        <p:sp>
          <p:nvSpPr>
            <p:cNvPr id="50" name="Rectangle 1031"/>
            <p:cNvSpPr>
              <a:spLocks noChangeArrowheads="1"/>
            </p:cNvSpPr>
            <p:nvPr/>
          </p:nvSpPr>
          <p:spPr bwMode="auto">
            <a:xfrm>
              <a:off x="1561" y="3308"/>
              <a:ext cx="90" cy="58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de-DE" sz="2400">
                <a:ea typeface="ＭＳ Ｐゴシック" pitchFamily="-65" charset="-128"/>
              </a:endParaRPr>
            </a:p>
          </p:txBody>
        </p:sp>
        <p:sp>
          <p:nvSpPr>
            <p:cNvPr id="51" name="Line 1032"/>
            <p:cNvSpPr>
              <a:spLocks noChangeShapeType="1"/>
            </p:cNvSpPr>
            <p:nvPr/>
          </p:nvSpPr>
          <p:spPr bwMode="auto">
            <a:xfrm flipV="1">
              <a:off x="1655" y="3158"/>
              <a:ext cx="1134" cy="544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27" name="Textfeld 26"/>
          <p:cNvSpPr txBox="1"/>
          <p:nvPr/>
        </p:nvSpPr>
        <p:spPr>
          <a:xfrm>
            <a:off x="107504" y="469121"/>
            <a:ext cx="84969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Oceanographic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climatic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conditions</a:t>
            </a:r>
            <a:endParaRPr lang="de-DE" sz="3000" dirty="0">
              <a:solidFill>
                <a:schemeClr val="bg1"/>
              </a:solidFill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3707904" y="4653136"/>
            <a:ext cx="14401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4" name="Picture 6" descr="E:\PhD_Postdoc\Poster&amp;Publikationen&amp;Vorträge\AWI\Sektionsseminar Mai 2011\Gerti\Chakratong\Solito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44000" y="1028295"/>
            <a:ext cx="3600000" cy="2400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Pfeil nach unten 32"/>
          <p:cNvSpPr/>
          <p:nvPr/>
        </p:nvSpPr>
        <p:spPr>
          <a:xfrm rot="1649758">
            <a:off x="7449455" y="1052623"/>
            <a:ext cx="92040" cy="631825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35" name="Picture 5" descr="E:\PhD_Postdoc\Poster&amp;Publikationen&amp;Vorträge\AWI\Sektionsseminar Mai 2011\Gerti\IMG_635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424" y="3501008"/>
            <a:ext cx="216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Line 1032"/>
          <p:cNvSpPr>
            <a:spLocks noChangeShapeType="1"/>
          </p:cNvSpPr>
          <p:nvPr/>
        </p:nvSpPr>
        <p:spPr bwMode="auto">
          <a:xfrm flipV="1">
            <a:off x="3851920" y="2780928"/>
            <a:ext cx="2016224" cy="1944216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7" name="Pfeil nach unten 36"/>
          <p:cNvSpPr/>
          <p:nvPr/>
        </p:nvSpPr>
        <p:spPr>
          <a:xfrm rot="1649758">
            <a:off x="7867697" y="1083420"/>
            <a:ext cx="92040" cy="631825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3" name="Textfeld 22"/>
          <p:cNvSpPr txBox="1"/>
          <p:nvPr/>
        </p:nvSpPr>
        <p:spPr>
          <a:xfrm>
            <a:off x="6228184" y="3501008"/>
            <a:ext cx="1396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 smtClean="0">
                <a:solidFill>
                  <a:schemeClr val="bg1"/>
                </a:solidFill>
                <a:cs typeface="Arial" pitchFamily="34" charset="0"/>
              </a:rPr>
              <a:t>Similan</a:t>
            </a:r>
            <a:r>
              <a:rPr lang="de-DE" sz="1600" dirty="0" smtClean="0">
                <a:solidFill>
                  <a:schemeClr val="bg1"/>
                </a:solidFill>
                <a:cs typeface="Arial" pitchFamily="34" charset="0"/>
              </a:rPr>
              <a:t> West 15m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1" grpId="0" animBg="1"/>
      <p:bldP spid="47" grpId="0"/>
      <p:bldP spid="26" grpId="0" animBg="1"/>
      <p:bldP spid="33" grpId="0" animBg="1"/>
      <p:bldP spid="34" grpId="1" animBg="1"/>
      <p:bldP spid="37" grpId="0" animBg="1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9"/>
          <p:cNvGrpSpPr/>
          <p:nvPr/>
        </p:nvGrpSpPr>
        <p:grpSpPr>
          <a:xfrm>
            <a:off x="-252536" y="-198784"/>
            <a:ext cx="9649072" cy="7056784"/>
            <a:chOff x="-324544" y="-171400"/>
            <a:chExt cx="9649072" cy="7056784"/>
          </a:xfrm>
        </p:grpSpPr>
        <p:grpSp>
          <p:nvGrpSpPr>
            <p:cNvPr id="3" name="Gruppieren 7"/>
            <p:cNvGrpSpPr/>
            <p:nvPr/>
          </p:nvGrpSpPr>
          <p:grpSpPr>
            <a:xfrm>
              <a:off x="-252536" y="-171400"/>
              <a:ext cx="9505056" cy="7056784"/>
              <a:chOff x="-180528" y="-171400"/>
              <a:chExt cx="9505056" cy="7056784"/>
            </a:xfrm>
          </p:grpSpPr>
          <p:pic>
            <p:nvPicPr>
              <p:cNvPr id="1026" name="Picture 2" descr="D:\PhD_Postdoc\Poster&amp;Publikationen&amp;Vorträge\ICRS 2012 Cains Australia\Hintergrundbild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/>
              </a:blip>
              <a:srcRect/>
              <a:stretch>
                <a:fillRect/>
              </a:stretch>
            </p:blipFill>
            <p:spPr bwMode="auto">
              <a:xfrm>
                <a:off x="-120548" y="-144016"/>
                <a:ext cx="9373068" cy="7029400"/>
              </a:xfrm>
              <a:prstGeom prst="rect">
                <a:avLst/>
              </a:prstGeom>
              <a:noFill/>
              <a:effectLst>
                <a:outerShdw blurRad="50800" dist="50800" dir="5400000" algn="ctr" rotWithShape="0">
                  <a:srgbClr val="000000"/>
                </a:outerShdw>
              </a:effectLst>
            </p:spPr>
          </p:pic>
          <p:sp>
            <p:nvSpPr>
              <p:cNvPr id="5" name="Rechteck 4"/>
              <p:cNvSpPr/>
              <p:nvPr/>
            </p:nvSpPr>
            <p:spPr>
              <a:xfrm>
                <a:off x="-180528" y="-171400"/>
                <a:ext cx="9505056" cy="7029400"/>
              </a:xfrm>
              <a:prstGeom prst="rect">
                <a:avLst/>
              </a:prstGeom>
              <a:solidFill>
                <a:schemeClr val="accent1">
                  <a:alpha val="28000"/>
                </a:schemeClr>
              </a:solidFill>
              <a:effectLst>
                <a:outerShdw blurRad="50800" dist="50800" dir="5400000" algn="ctr" rotWithShape="0">
                  <a:srgbClr val="000000">
                    <a:alpha val="4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00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9" name="Textfeld 8"/>
            <p:cNvSpPr txBox="1"/>
            <p:nvPr/>
          </p:nvSpPr>
          <p:spPr>
            <a:xfrm>
              <a:off x="-324544" y="0"/>
              <a:ext cx="964907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b="1" dirty="0" smtClean="0">
                  <a:solidFill>
                    <a:schemeClr val="bg1"/>
                  </a:solidFill>
                  <a:cs typeface="Arial" pitchFamily="34" charset="0"/>
                </a:rPr>
                <a:t>12th ICRS: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Solitons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mitigate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coral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bleaching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in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the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Andaman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Sea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–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the</a:t>
              </a:r>
              <a:r>
                <a:rPr lang="de-DE" sz="1700" b="1" i="1" dirty="0" smtClean="0">
                  <a:solidFill>
                    <a:schemeClr val="bg1"/>
                  </a:solidFill>
                </a:rPr>
                <a:t> </a:t>
              </a:r>
              <a:r>
                <a:rPr lang="de-DE" sz="1700" b="1" i="1" dirty="0" err="1" smtClean="0">
                  <a:solidFill>
                    <a:schemeClr val="bg1"/>
                  </a:solidFill>
                </a:rPr>
                <a:t>Porites</a:t>
              </a:r>
              <a:r>
                <a:rPr lang="de-DE" sz="1700" b="1" i="1" dirty="0" smtClean="0">
                  <a:solidFill>
                    <a:schemeClr val="bg1"/>
                  </a:solidFill>
                </a:rPr>
                <a:t> </a:t>
              </a:r>
              <a:r>
                <a:rPr lang="de-DE" sz="1700" b="1" dirty="0" err="1" smtClean="0">
                  <a:solidFill>
                    <a:schemeClr val="bg1"/>
                  </a:solidFill>
                </a:rPr>
                <a:t>perspective</a:t>
              </a:r>
              <a:endParaRPr lang="de-DE" sz="17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1" name="Picture 3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975085"/>
            <a:ext cx="4411161" cy="57662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0" name="Textfeld 59"/>
          <p:cNvSpPr txBox="1"/>
          <p:nvPr/>
        </p:nvSpPr>
        <p:spPr>
          <a:xfrm>
            <a:off x="5652120" y="6453336"/>
            <a:ext cx="2758194" cy="338554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 err="1" smtClean="0">
                <a:solidFill>
                  <a:schemeClr val="bg1"/>
                </a:solidFill>
                <a:cs typeface="Arial" pitchFamily="34" charset="0"/>
              </a:rPr>
              <a:t>Modified</a:t>
            </a:r>
            <a:r>
              <a:rPr lang="de-DE" sz="1600" dirty="0" smtClean="0">
                <a:solidFill>
                  <a:schemeClr val="bg1"/>
                </a:solidFill>
                <a:cs typeface="Arial" pitchFamily="34" charset="0"/>
              </a:rPr>
              <a:t> after Jackson 2004</a:t>
            </a:r>
            <a:endParaRPr lang="de-DE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6" name="Line 23"/>
          <p:cNvSpPr>
            <a:spLocks noChangeShapeType="1"/>
          </p:cNvSpPr>
          <p:nvPr/>
        </p:nvSpPr>
        <p:spPr bwMode="auto">
          <a:xfrm flipV="1">
            <a:off x="1187624" y="4204320"/>
            <a:ext cx="72008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41" name="Line 23"/>
          <p:cNvSpPr>
            <a:spLocks noChangeShapeType="1"/>
          </p:cNvSpPr>
          <p:nvPr/>
        </p:nvSpPr>
        <p:spPr bwMode="auto">
          <a:xfrm flipV="1">
            <a:off x="2195736" y="5644480"/>
            <a:ext cx="504056" cy="448816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47" name="Text Box 46"/>
          <p:cNvSpPr txBox="1">
            <a:spLocks noChangeArrowheads="1"/>
          </p:cNvSpPr>
          <p:nvPr/>
        </p:nvSpPr>
        <p:spPr bwMode="auto">
          <a:xfrm>
            <a:off x="6032271" y="1484784"/>
            <a:ext cx="277261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de-DE" sz="2000" dirty="0" smtClean="0">
                <a:solidFill>
                  <a:schemeClr val="bg1"/>
                </a:solidFill>
              </a:rPr>
              <a:t>   </a:t>
            </a:r>
            <a:r>
              <a:rPr lang="de-DE" sz="2000" b="1" dirty="0" smtClean="0">
                <a:solidFill>
                  <a:schemeClr val="bg1"/>
                </a:solidFill>
              </a:rPr>
              <a:t>Large </a:t>
            </a:r>
            <a:r>
              <a:rPr lang="de-DE" sz="2000" b="1" dirty="0" err="1" smtClean="0">
                <a:solidFill>
                  <a:schemeClr val="bg1"/>
                </a:solidFill>
              </a:rPr>
              <a:t>amplitude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de-DE" sz="2000" b="1" dirty="0" smtClean="0">
                <a:solidFill>
                  <a:schemeClr val="bg1"/>
                </a:solidFill>
              </a:rPr>
              <a:t>     </a:t>
            </a:r>
            <a:r>
              <a:rPr lang="de-DE" sz="2000" b="1" dirty="0" err="1" smtClean="0">
                <a:solidFill>
                  <a:schemeClr val="bg1"/>
                </a:solidFill>
              </a:rPr>
              <a:t>internal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</a:rPr>
              <a:t>waves</a:t>
            </a:r>
            <a:endParaRPr lang="de-DE" sz="2000" b="1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de-DE" sz="2000" dirty="0" smtClean="0">
                <a:solidFill>
                  <a:schemeClr val="bg1"/>
                </a:solidFill>
              </a:rPr>
              <a:t>    (LAIW) </a:t>
            </a:r>
            <a:r>
              <a:rPr lang="de-DE" sz="2000" dirty="0" err="1" smtClean="0">
                <a:solidFill>
                  <a:schemeClr val="bg1"/>
                </a:solidFill>
              </a:rPr>
              <a:t>or</a:t>
            </a:r>
            <a:r>
              <a:rPr lang="de-DE" sz="2000" dirty="0" smtClean="0">
                <a:solidFill>
                  <a:schemeClr val="bg1"/>
                </a:solidFill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</a:rPr>
              <a:t>solitons</a:t>
            </a:r>
            <a:endParaRPr lang="de-DE" sz="20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de-DE" sz="2000" dirty="0" smtClean="0">
                <a:solidFill>
                  <a:schemeClr val="bg1"/>
                </a:solidFill>
              </a:rPr>
              <a:t>  </a:t>
            </a:r>
            <a:r>
              <a:rPr lang="de-DE" sz="2000" dirty="0" err="1" smtClean="0">
                <a:solidFill>
                  <a:schemeClr val="bg1"/>
                </a:solidFill>
              </a:rPr>
              <a:t>peak</a:t>
            </a:r>
            <a:r>
              <a:rPr lang="de-DE" sz="2000" dirty="0" smtClean="0">
                <a:solidFill>
                  <a:schemeClr val="bg1"/>
                </a:solidFill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</a:rPr>
              <a:t>activity</a:t>
            </a:r>
            <a:endParaRPr lang="de-DE" sz="20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de-DE" sz="2000" dirty="0" smtClean="0">
                <a:solidFill>
                  <a:schemeClr val="bg1"/>
                </a:solidFill>
              </a:rPr>
              <a:t>     Januar y </a:t>
            </a:r>
            <a:r>
              <a:rPr lang="de-DE" sz="2000" dirty="0" err="1" smtClean="0">
                <a:solidFill>
                  <a:schemeClr val="bg1"/>
                </a:solidFill>
              </a:rPr>
              <a:t>through</a:t>
            </a:r>
            <a:r>
              <a:rPr lang="de-DE" sz="2000" dirty="0" smtClean="0">
                <a:solidFill>
                  <a:schemeClr val="bg1"/>
                </a:solidFill>
              </a:rPr>
              <a:t> April</a:t>
            </a:r>
          </a:p>
        </p:txBody>
      </p:sp>
      <p:grpSp>
        <p:nvGrpSpPr>
          <p:cNvPr id="4" name="Gruppieren 53"/>
          <p:cNvGrpSpPr/>
          <p:nvPr/>
        </p:nvGrpSpPr>
        <p:grpSpPr>
          <a:xfrm>
            <a:off x="1780456" y="3668831"/>
            <a:ext cx="6941037" cy="2307833"/>
            <a:chOff x="1780456" y="3641447"/>
            <a:chExt cx="6941037" cy="2307833"/>
          </a:xfrm>
        </p:grpSpPr>
        <p:sp>
          <p:nvSpPr>
            <p:cNvPr id="35" name="Line 23"/>
            <p:cNvSpPr>
              <a:spLocks noChangeShapeType="1"/>
            </p:cNvSpPr>
            <p:nvPr/>
          </p:nvSpPr>
          <p:spPr bwMode="auto">
            <a:xfrm flipV="1">
              <a:off x="1780456" y="5445224"/>
              <a:ext cx="648072" cy="504056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53" name="Text Box 46"/>
            <p:cNvSpPr txBox="1">
              <a:spLocks noChangeArrowheads="1"/>
            </p:cNvSpPr>
            <p:nvPr/>
          </p:nvSpPr>
          <p:spPr bwMode="auto">
            <a:xfrm>
              <a:off x="6084168" y="3641447"/>
              <a:ext cx="2637325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  <a:buFontTx/>
                <a:buChar char="•"/>
              </a:pPr>
              <a:r>
                <a:rPr lang="de-DE" sz="2000" b="1" dirty="0" smtClean="0">
                  <a:solidFill>
                    <a:schemeClr val="bg1"/>
                  </a:solidFill>
                </a:rPr>
                <a:t> SW </a:t>
              </a:r>
              <a:r>
                <a:rPr lang="de-DE" sz="2000" b="1" dirty="0" err="1" smtClean="0">
                  <a:solidFill>
                    <a:schemeClr val="bg1"/>
                  </a:solidFill>
                </a:rPr>
                <a:t>monsoon</a:t>
              </a:r>
              <a:r>
                <a:rPr lang="de-DE" sz="2000" b="1" dirty="0" smtClean="0">
                  <a:solidFill>
                    <a:schemeClr val="bg1"/>
                  </a:solidFill>
                </a:rPr>
                <a:t> </a:t>
              </a:r>
              <a:r>
                <a:rPr lang="de-DE" sz="2000" b="1" dirty="0" err="1" smtClean="0">
                  <a:solidFill>
                    <a:schemeClr val="bg1"/>
                  </a:solidFill>
                </a:rPr>
                <a:t>regime</a:t>
              </a:r>
              <a:r>
                <a:rPr lang="de-DE" sz="2000" b="1" dirty="0" smtClean="0">
                  <a:solidFill>
                    <a:schemeClr val="bg1"/>
                  </a:solidFill>
                </a:rPr>
                <a:t> </a:t>
              </a:r>
            </a:p>
            <a:p>
              <a:pPr>
                <a:lnSpc>
                  <a:spcPct val="120000"/>
                </a:lnSpc>
              </a:pPr>
              <a:r>
                <a:rPr lang="de-DE" sz="2000" dirty="0" smtClean="0">
                  <a:solidFill>
                    <a:schemeClr val="bg1"/>
                  </a:solidFill>
                </a:rPr>
                <a:t>    </a:t>
              </a:r>
              <a:r>
                <a:rPr lang="de-DE" sz="2000" dirty="0" err="1" smtClean="0">
                  <a:solidFill>
                    <a:schemeClr val="bg1"/>
                  </a:solidFill>
                </a:rPr>
                <a:t>from</a:t>
              </a:r>
              <a:r>
                <a:rPr lang="de-DE" sz="2000" dirty="0" smtClean="0">
                  <a:solidFill>
                    <a:schemeClr val="bg1"/>
                  </a:solidFill>
                </a:rPr>
                <a:t> May </a:t>
              </a:r>
              <a:r>
                <a:rPr lang="de-DE" sz="2000" dirty="0" err="1" smtClean="0">
                  <a:solidFill>
                    <a:schemeClr val="bg1"/>
                  </a:solidFill>
                </a:rPr>
                <a:t>to</a:t>
              </a:r>
              <a:r>
                <a:rPr lang="de-DE" sz="2000" dirty="0" smtClean="0">
                  <a:solidFill>
                    <a:schemeClr val="bg1"/>
                  </a:solidFill>
                </a:rPr>
                <a:t> </a:t>
              </a:r>
            </a:p>
            <a:p>
              <a:pPr>
                <a:lnSpc>
                  <a:spcPct val="120000"/>
                </a:lnSpc>
              </a:pPr>
              <a:r>
                <a:rPr lang="de-DE" sz="2000" dirty="0" smtClean="0">
                  <a:solidFill>
                    <a:schemeClr val="bg1"/>
                  </a:solidFill>
                </a:rPr>
                <a:t>    </a:t>
              </a:r>
              <a:r>
                <a:rPr lang="de-DE" sz="2000" dirty="0" err="1" smtClean="0">
                  <a:solidFill>
                    <a:schemeClr val="bg1"/>
                  </a:solidFill>
                </a:rPr>
                <a:t>October</a:t>
              </a:r>
              <a:endParaRPr lang="de-DE" sz="200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5"/>
          <p:cNvGrpSpPr>
            <a:grpSpLocks/>
          </p:cNvGrpSpPr>
          <p:nvPr/>
        </p:nvGrpSpPr>
        <p:grpSpPr bwMode="auto">
          <a:xfrm>
            <a:off x="2845420" y="981408"/>
            <a:ext cx="2662684" cy="5743352"/>
            <a:chOff x="1561" y="205"/>
            <a:chExt cx="1768" cy="4026"/>
          </a:xfrm>
        </p:grpSpPr>
        <p:pic>
          <p:nvPicPr>
            <p:cNvPr id="49" name="Picture 54" descr="wave package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699" y="205"/>
              <a:ext cx="630" cy="4026"/>
            </a:xfrm>
            <a:prstGeom prst="rect">
              <a:avLst/>
            </a:prstGeom>
            <a:noFill/>
          </p:spPr>
        </p:pic>
        <p:sp>
          <p:nvSpPr>
            <p:cNvPr id="50" name="Rectangle 1031"/>
            <p:cNvSpPr>
              <a:spLocks noChangeArrowheads="1"/>
            </p:cNvSpPr>
            <p:nvPr/>
          </p:nvSpPr>
          <p:spPr bwMode="auto">
            <a:xfrm>
              <a:off x="1561" y="3308"/>
              <a:ext cx="90" cy="58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de-DE" sz="2400">
                <a:ea typeface="ＭＳ Ｐゴシック" pitchFamily="-65" charset="-128"/>
              </a:endParaRPr>
            </a:p>
          </p:txBody>
        </p:sp>
        <p:sp>
          <p:nvSpPr>
            <p:cNvPr id="51" name="Line 1032"/>
            <p:cNvSpPr>
              <a:spLocks noChangeShapeType="1"/>
            </p:cNvSpPr>
            <p:nvPr/>
          </p:nvSpPr>
          <p:spPr bwMode="auto">
            <a:xfrm flipV="1">
              <a:off x="1655" y="3158"/>
              <a:ext cx="1134" cy="544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27" name="Textfeld 26"/>
          <p:cNvSpPr txBox="1"/>
          <p:nvPr/>
        </p:nvSpPr>
        <p:spPr>
          <a:xfrm>
            <a:off x="107504" y="469121"/>
            <a:ext cx="84969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Oceanographic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climatic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conditions</a:t>
            </a:r>
            <a:endParaRPr lang="de-DE" sz="3000" dirty="0">
              <a:solidFill>
                <a:schemeClr val="bg1"/>
              </a:solidFill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3707904" y="4653136"/>
            <a:ext cx="14401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9"/>
          <p:cNvGrpSpPr/>
          <p:nvPr/>
        </p:nvGrpSpPr>
        <p:grpSpPr>
          <a:xfrm>
            <a:off x="-252536" y="-171400"/>
            <a:ext cx="9649072" cy="7056784"/>
            <a:chOff x="-324544" y="-171400"/>
            <a:chExt cx="9649072" cy="7056784"/>
          </a:xfrm>
        </p:grpSpPr>
        <p:grpSp>
          <p:nvGrpSpPr>
            <p:cNvPr id="3" name="Gruppieren 7"/>
            <p:cNvGrpSpPr/>
            <p:nvPr/>
          </p:nvGrpSpPr>
          <p:grpSpPr>
            <a:xfrm>
              <a:off x="-252536" y="-171400"/>
              <a:ext cx="9505056" cy="7056784"/>
              <a:chOff x="-180528" y="-171400"/>
              <a:chExt cx="9505056" cy="7056784"/>
            </a:xfrm>
          </p:grpSpPr>
          <p:pic>
            <p:nvPicPr>
              <p:cNvPr id="1026" name="Picture 2" descr="D:\PhD_Postdoc\Poster&amp;Publikationen&amp;Vorträge\ICRS 2012 Cains Australia\Hintergrundbild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/>
              </a:blip>
              <a:srcRect/>
              <a:stretch>
                <a:fillRect/>
              </a:stretch>
            </p:blipFill>
            <p:spPr bwMode="auto">
              <a:xfrm>
                <a:off x="-120548" y="-144016"/>
                <a:ext cx="9373068" cy="7029400"/>
              </a:xfrm>
              <a:prstGeom prst="rect">
                <a:avLst/>
              </a:prstGeom>
              <a:noFill/>
              <a:effectLst>
                <a:outerShdw blurRad="50800" dist="50800" dir="5400000" algn="ctr" rotWithShape="0">
                  <a:srgbClr val="000000"/>
                </a:outerShdw>
              </a:effectLst>
            </p:spPr>
          </p:pic>
          <p:sp>
            <p:nvSpPr>
              <p:cNvPr id="5" name="Rechteck 4"/>
              <p:cNvSpPr/>
              <p:nvPr/>
            </p:nvSpPr>
            <p:spPr>
              <a:xfrm>
                <a:off x="-180528" y="-171400"/>
                <a:ext cx="9505056" cy="7029400"/>
              </a:xfrm>
              <a:prstGeom prst="rect">
                <a:avLst/>
              </a:prstGeom>
              <a:solidFill>
                <a:schemeClr val="accent1">
                  <a:alpha val="28000"/>
                </a:schemeClr>
              </a:solidFill>
              <a:effectLst>
                <a:outerShdw blurRad="50800" dist="50800" dir="5400000" algn="ctr" rotWithShape="0">
                  <a:srgbClr val="000000">
                    <a:alpha val="4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3000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9" name="Textfeld 8"/>
            <p:cNvSpPr txBox="1"/>
            <p:nvPr/>
          </p:nvSpPr>
          <p:spPr>
            <a:xfrm>
              <a:off x="-324544" y="0"/>
              <a:ext cx="964907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b="1" dirty="0" smtClean="0">
                  <a:solidFill>
                    <a:schemeClr val="bg1"/>
                  </a:solidFill>
                  <a:cs typeface="Arial" pitchFamily="34" charset="0"/>
                </a:rPr>
                <a:t>12th ICRS: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Climate </a:t>
              </a:r>
              <a:r>
                <a:rPr lang="en-GB" sz="1700" b="1" dirty="0">
                  <a:solidFill>
                    <a:schemeClr val="bg1"/>
                  </a:solidFill>
                </a:rPr>
                <a:t>Change and Bleaching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–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Refuges </a:t>
              </a:r>
              <a:r>
                <a:rPr lang="en-GB" sz="1700" b="1" dirty="0">
                  <a:solidFill>
                    <a:schemeClr val="bg1"/>
                  </a:solidFill>
                </a:rPr>
                <a:t>for Corals in Time and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Space</a:t>
              </a:r>
              <a:endParaRPr lang="de-DE" sz="1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Rechteck 24"/>
          <p:cNvSpPr/>
          <p:nvPr/>
        </p:nvSpPr>
        <p:spPr>
          <a:xfrm>
            <a:off x="251520" y="1052736"/>
            <a:ext cx="6264696" cy="56886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106" name="Picture 10" descr="D:\PhD_Postdoc\Poster&amp;Publikationen&amp;Vorträge\ICRS 2012 Cains Australia\Porites talk\temp_East_new_mod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178000"/>
            <a:ext cx="5760000" cy="1501179"/>
          </a:xfrm>
          <a:prstGeom prst="rect">
            <a:avLst/>
          </a:prstGeom>
          <a:noFill/>
        </p:spPr>
      </p:pic>
      <p:sp>
        <p:nvSpPr>
          <p:cNvPr id="23" name="Rechteck 22"/>
          <p:cNvSpPr/>
          <p:nvPr/>
        </p:nvSpPr>
        <p:spPr>
          <a:xfrm>
            <a:off x="467544" y="3717032"/>
            <a:ext cx="216024" cy="34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107504" y="476672"/>
            <a:ext cx="44644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Summary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sz="30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conclusions</a:t>
            </a:r>
            <a:endParaRPr lang="de-DE" sz="3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4098" name="Picture 2" descr="D:\PhD_Postdoc\Poster&amp;Publikationen&amp;Vorträge\ICRS 2012 Cains Australia\Porites talk\DDW_DD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0" y="1115969"/>
            <a:ext cx="5922000" cy="2313032"/>
          </a:xfrm>
          <a:prstGeom prst="rect">
            <a:avLst/>
          </a:prstGeom>
          <a:noFill/>
        </p:spPr>
      </p:pic>
      <p:sp>
        <p:nvSpPr>
          <p:cNvPr id="15" name="Textfeld 14"/>
          <p:cNvSpPr txBox="1"/>
          <p:nvPr/>
        </p:nvSpPr>
        <p:spPr>
          <a:xfrm>
            <a:off x="1115616" y="112474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 smtClean="0">
                <a:cs typeface="Arial" pitchFamily="34" charset="0"/>
              </a:rPr>
              <a:t>heating</a:t>
            </a:r>
            <a:r>
              <a:rPr lang="de-DE" sz="1400" dirty="0" smtClean="0">
                <a:cs typeface="Arial" pitchFamily="34" charset="0"/>
              </a:rPr>
              <a:t> &gt; 30.1 °C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2195736" y="3068960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 smtClean="0">
                <a:cs typeface="Arial" pitchFamily="34" charset="0"/>
              </a:rPr>
              <a:t>cooling</a:t>
            </a:r>
            <a:r>
              <a:rPr lang="de-DE" sz="1400" dirty="0" smtClean="0">
                <a:cs typeface="Arial" pitchFamily="34" charset="0"/>
              </a:rPr>
              <a:t> &lt; </a:t>
            </a:r>
            <a:r>
              <a:rPr lang="de-DE" sz="1400" dirty="0" err="1" smtClean="0">
                <a:cs typeface="Arial" pitchFamily="34" charset="0"/>
              </a:rPr>
              <a:t>mode</a:t>
            </a:r>
            <a:r>
              <a:rPr lang="de-DE" sz="1400" dirty="0" smtClean="0">
                <a:cs typeface="Arial" pitchFamily="34" charset="0"/>
              </a:rPr>
              <a:t> </a:t>
            </a:r>
            <a:r>
              <a:rPr lang="de-DE" sz="1400" dirty="0" err="1" smtClean="0">
                <a:cs typeface="Arial" pitchFamily="34" charset="0"/>
              </a:rPr>
              <a:t>temperature</a:t>
            </a:r>
            <a:endParaRPr lang="de-DE" sz="1400" dirty="0" smtClean="0">
              <a:cs typeface="Arial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283968" y="1916832"/>
            <a:ext cx="213520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West versus East</a:t>
            </a:r>
          </a:p>
          <a:p>
            <a:pPr algn="ctr"/>
            <a:r>
              <a:rPr lang="de-DE" dirty="0" smtClean="0">
                <a:solidFill>
                  <a:srgbClr val="C00000"/>
                </a:solidFill>
              </a:rPr>
              <a:t>&gt; 50% </a:t>
            </a:r>
            <a:r>
              <a:rPr lang="de-DE" dirty="0" err="1" smtClean="0">
                <a:solidFill>
                  <a:srgbClr val="C00000"/>
                </a:solidFill>
              </a:rPr>
              <a:t>less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 err="1" smtClean="0">
                <a:solidFill>
                  <a:srgbClr val="C00000"/>
                </a:solidFill>
              </a:rPr>
              <a:t>heating</a:t>
            </a:r>
            <a:endParaRPr lang="de-DE" dirty="0" smtClean="0">
              <a:solidFill>
                <a:srgbClr val="C00000"/>
              </a:solidFill>
            </a:endParaRPr>
          </a:p>
          <a:p>
            <a:pPr algn="ctr"/>
            <a:r>
              <a:rPr lang="de-DE" dirty="0" smtClean="0">
                <a:solidFill>
                  <a:srgbClr val="0070C0"/>
                </a:solidFill>
              </a:rPr>
              <a:t>&gt; 70% </a:t>
            </a:r>
            <a:r>
              <a:rPr lang="de-DE" dirty="0" err="1" smtClean="0">
                <a:solidFill>
                  <a:srgbClr val="0070C0"/>
                </a:solidFill>
              </a:rPr>
              <a:t>higher</a:t>
            </a:r>
            <a:r>
              <a:rPr lang="de-DE" dirty="0" smtClean="0">
                <a:solidFill>
                  <a:srgbClr val="0070C0"/>
                </a:solidFill>
              </a:rPr>
              <a:t> </a:t>
            </a:r>
            <a:r>
              <a:rPr lang="de-DE" dirty="0" err="1" smtClean="0">
                <a:solidFill>
                  <a:srgbClr val="0070C0"/>
                </a:solidFill>
              </a:rPr>
              <a:t>cooling</a:t>
            </a:r>
            <a:endParaRPr lang="de-DE" dirty="0" smtClean="0">
              <a:solidFill>
                <a:srgbClr val="0070C0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6516216" y="1052736"/>
            <a:ext cx="280831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 smtClean="0">
                <a:solidFill>
                  <a:schemeClr val="bg1"/>
                </a:solidFill>
                <a:cs typeface="Arial" pitchFamily="34" charset="0"/>
              </a:rPr>
              <a:t>Solitons</a:t>
            </a:r>
            <a:endParaRPr lang="de-DE" sz="2000" b="1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  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cooling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effect</a:t>
            </a:r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  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mitigate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coral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bleaching</a:t>
            </a:r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  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facilitate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recovery</a:t>
            </a:r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5" name="Gruppieren 34"/>
          <p:cNvGrpSpPr/>
          <p:nvPr/>
        </p:nvGrpSpPr>
        <p:grpSpPr>
          <a:xfrm>
            <a:off x="5508104" y="1058368"/>
            <a:ext cx="1224136" cy="656204"/>
            <a:chOff x="3851920" y="904166"/>
            <a:chExt cx="1224136" cy="656204"/>
          </a:xfrm>
        </p:grpSpPr>
        <p:sp>
          <p:nvSpPr>
            <p:cNvPr id="27" name="Textfeld 26"/>
            <p:cNvSpPr txBox="1"/>
            <p:nvPr/>
          </p:nvSpPr>
          <p:spPr>
            <a:xfrm>
              <a:off x="3851920" y="904166"/>
              <a:ext cx="1224136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700" dirty="0" smtClean="0">
                  <a:cs typeface="Arial" pitchFamily="34" charset="0"/>
                </a:rPr>
                <a:t>         East</a:t>
              </a:r>
              <a:endParaRPr lang="de-DE" sz="1700" dirty="0"/>
            </a:p>
          </p:txBody>
        </p:sp>
        <p:sp>
          <p:nvSpPr>
            <p:cNvPr id="30" name="Textfeld 29"/>
            <p:cNvSpPr txBox="1"/>
            <p:nvPr/>
          </p:nvSpPr>
          <p:spPr>
            <a:xfrm>
              <a:off x="3851920" y="1206427"/>
              <a:ext cx="1224136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 smtClean="0">
                  <a:cs typeface="Arial" pitchFamily="34" charset="0"/>
                </a:rPr>
                <a:t>         </a:t>
              </a:r>
              <a:r>
                <a:rPr lang="de-DE" sz="1700" dirty="0" smtClean="0">
                  <a:cs typeface="Arial" pitchFamily="34" charset="0"/>
                </a:rPr>
                <a:t>West</a:t>
              </a:r>
              <a:endParaRPr lang="de-DE" sz="1700" dirty="0"/>
            </a:p>
          </p:txBody>
        </p:sp>
        <p:cxnSp>
          <p:nvCxnSpPr>
            <p:cNvPr id="33" name="Gerade Verbindung 32"/>
            <p:cNvCxnSpPr/>
            <p:nvPr/>
          </p:nvCxnSpPr>
          <p:spPr>
            <a:xfrm>
              <a:off x="3923928" y="1048182"/>
              <a:ext cx="360040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 Verbindung 33"/>
            <p:cNvCxnSpPr/>
            <p:nvPr/>
          </p:nvCxnSpPr>
          <p:spPr>
            <a:xfrm>
              <a:off x="3923928" y="1344346"/>
              <a:ext cx="360040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feld 42"/>
          <p:cNvSpPr txBox="1"/>
          <p:nvPr/>
        </p:nvSpPr>
        <p:spPr>
          <a:xfrm>
            <a:off x="6516216" y="3140968"/>
            <a:ext cx="280831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sz="2000" b="1" dirty="0" err="1" smtClean="0">
                <a:solidFill>
                  <a:schemeClr val="bg1"/>
                </a:solidFill>
                <a:cs typeface="Arial" pitchFamily="34" charset="0"/>
              </a:rPr>
              <a:t>Monsoon</a:t>
            </a:r>
            <a:r>
              <a:rPr lang="de-DE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  heavy rain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ocean</a:t>
            </a:r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   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swell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 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hydrodynamic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energy</a:t>
            </a:r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 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sedimentation</a:t>
            </a:r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 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retarding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dirty="0" err="1" smtClean="0">
                <a:solidFill>
                  <a:schemeClr val="bg1"/>
                </a:solidFill>
                <a:cs typeface="Arial" pitchFamily="34" charset="0"/>
              </a:rPr>
              <a:t>recovery</a:t>
            </a:r>
            <a:r>
              <a:rPr lang="de-DE" dirty="0" smtClean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endParaRPr lang="de-DE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4" name="Textfeld 43"/>
          <p:cNvSpPr txBox="1"/>
          <p:nvPr/>
        </p:nvSpPr>
        <p:spPr>
          <a:xfrm>
            <a:off x="3131840" y="6315417"/>
            <a:ext cx="3168352" cy="3539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700" dirty="0" err="1" smtClean="0">
                <a:cs typeface="Arial" pitchFamily="34" charset="0"/>
              </a:rPr>
              <a:t>sedimentation</a:t>
            </a:r>
            <a:r>
              <a:rPr lang="de-DE" sz="1700" dirty="0" smtClean="0">
                <a:cs typeface="Arial" pitchFamily="34" charset="0"/>
              </a:rPr>
              <a:t> </a:t>
            </a:r>
            <a:r>
              <a:rPr lang="de-DE" sz="1700" dirty="0" err="1" smtClean="0">
                <a:cs typeface="Arial" pitchFamily="34" charset="0"/>
              </a:rPr>
              <a:t>effect</a:t>
            </a:r>
            <a:r>
              <a:rPr lang="de-DE" sz="1700" dirty="0" smtClean="0">
                <a:cs typeface="Arial" pitchFamily="34" charset="0"/>
              </a:rPr>
              <a:t> </a:t>
            </a:r>
            <a:r>
              <a:rPr lang="de-DE" sz="1700" dirty="0" err="1" smtClean="0">
                <a:cs typeface="Arial" pitchFamily="34" charset="0"/>
              </a:rPr>
              <a:t>only</a:t>
            </a:r>
            <a:r>
              <a:rPr lang="de-DE" sz="1700" dirty="0" smtClean="0">
                <a:cs typeface="Arial" pitchFamily="34" charset="0"/>
              </a:rPr>
              <a:t> in West</a:t>
            </a:r>
          </a:p>
        </p:txBody>
      </p:sp>
      <p:pic>
        <p:nvPicPr>
          <p:cNvPr id="29" name="Picture 2" descr="D:\PhD_Postdoc\Poster&amp;Publikationen&amp;Vorträge\ICRS 2012 Cains Australia\Porites talk\sedimentation_rate_colum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8000" y="4797152"/>
            <a:ext cx="5976000" cy="1512168"/>
          </a:xfrm>
          <a:prstGeom prst="rect">
            <a:avLst/>
          </a:prstGeom>
          <a:noFill/>
        </p:spPr>
      </p:pic>
      <p:sp>
        <p:nvSpPr>
          <p:cNvPr id="37" name="Textfeld 36"/>
          <p:cNvSpPr txBox="1"/>
          <p:nvPr/>
        </p:nvSpPr>
        <p:spPr>
          <a:xfrm>
            <a:off x="5364088" y="4941168"/>
            <a:ext cx="86409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 smtClean="0">
                <a:cs typeface="Arial" pitchFamily="34" charset="0"/>
              </a:rPr>
              <a:t>     East</a:t>
            </a:r>
          </a:p>
          <a:p>
            <a:r>
              <a:rPr lang="de-DE" sz="1600" dirty="0" smtClean="0">
                <a:cs typeface="Arial" pitchFamily="34" charset="0"/>
              </a:rPr>
              <a:t>     West</a:t>
            </a:r>
          </a:p>
        </p:txBody>
      </p:sp>
      <p:sp>
        <p:nvSpPr>
          <p:cNvPr id="40" name="Ellipse 39"/>
          <p:cNvSpPr/>
          <p:nvPr/>
        </p:nvSpPr>
        <p:spPr>
          <a:xfrm>
            <a:off x="5436096" y="5021887"/>
            <a:ext cx="144016" cy="144016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Ellipse 40"/>
          <p:cNvSpPr/>
          <p:nvPr/>
        </p:nvSpPr>
        <p:spPr>
          <a:xfrm>
            <a:off x="5436096" y="5246295"/>
            <a:ext cx="144016" cy="1440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46" name="Gruppieren 45"/>
          <p:cNvGrpSpPr/>
          <p:nvPr/>
        </p:nvGrpSpPr>
        <p:grpSpPr>
          <a:xfrm>
            <a:off x="687415" y="3356992"/>
            <a:ext cx="5672972" cy="814122"/>
            <a:chOff x="687415" y="3356190"/>
            <a:chExt cx="5672972" cy="814122"/>
          </a:xfrm>
        </p:grpSpPr>
        <p:grpSp>
          <p:nvGrpSpPr>
            <p:cNvPr id="36" name="Gruppieren 35"/>
            <p:cNvGrpSpPr/>
            <p:nvPr/>
          </p:nvGrpSpPr>
          <p:grpSpPr>
            <a:xfrm>
              <a:off x="873177" y="3399964"/>
              <a:ext cx="5487210" cy="770348"/>
              <a:chOff x="873177" y="3399964"/>
              <a:chExt cx="5487210" cy="770348"/>
            </a:xfrm>
          </p:grpSpPr>
          <p:pic>
            <p:nvPicPr>
              <p:cNvPr id="4" name="Picture 2" descr="D:\PhD_Postdoc\Poster&amp;Publikationen&amp;Vorträge\ICRS 2012 Cains Australia\Porites talk\rain_2010_bearbeitet.jp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014387" y="3429000"/>
                <a:ext cx="5346000" cy="741312"/>
              </a:xfrm>
              <a:prstGeom prst="rect">
                <a:avLst/>
              </a:prstGeom>
              <a:noFill/>
            </p:spPr>
          </p:pic>
          <p:sp>
            <p:nvSpPr>
              <p:cNvPr id="32" name="Textfeld 31"/>
              <p:cNvSpPr txBox="1"/>
              <p:nvPr/>
            </p:nvSpPr>
            <p:spPr>
              <a:xfrm>
                <a:off x="873177" y="3399964"/>
                <a:ext cx="242439" cy="677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6</a:t>
                </a:r>
              </a:p>
              <a:p>
                <a:pPr algn="r"/>
                <a:endParaRPr lang="de-DE" sz="200" dirty="0" smtClean="0">
                  <a:latin typeface="Arial" pitchFamily="34" charset="0"/>
                  <a:cs typeface="Arial" pitchFamily="34" charset="0"/>
                </a:endParaRPr>
              </a:p>
              <a:p>
                <a:pPr algn="r"/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4</a:t>
                </a:r>
              </a:p>
              <a:p>
                <a:pPr algn="r"/>
                <a:endParaRPr lang="de-DE" sz="200" dirty="0" smtClean="0">
                  <a:latin typeface="Arial" pitchFamily="34" charset="0"/>
                  <a:cs typeface="Arial" pitchFamily="34" charset="0"/>
                </a:endParaRPr>
              </a:p>
              <a:p>
                <a:pPr algn="r"/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2</a:t>
                </a:r>
              </a:p>
              <a:p>
                <a:pPr algn="r"/>
                <a:endParaRPr lang="de-DE" sz="200" dirty="0" smtClean="0">
                  <a:latin typeface="Arial" pitchFamily="34" charset="0"/>
                  <a:cs typeface="Arial" pitchFamily="34" charset="0"/>
                </a:endParaRPr>
              </a:p>
              <a:p>
                <a:pPr algn="r"/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0</a:t>
                </a:r>
                <a:endParaRPr lang="de-DE" sz="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9" name="Textfeld 38"/>
            <p:cNvSpPr txBox="1"/>
            <p:nvPr/>
          </p:nvSpPr>
          <p:spPr>
            <a:xfrm rot="16200000">
              <a:off x="404484" y="3639121"/>
              <a:ext cx="788999" cy="22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50" b="1" dirty="0" err="1" smtClean="0">
                  <a:latin typeface="Arial" pitchFamily="34" charset="0"/>
                  <a:cs typeface="Arial" pitchFamily="34" charset="0"/>
                </a:rPr>
                <a:t>rainfall</a:t>
              </a:r>
              <a:r>
                <a:rPr lang="de-DE" sz="800" b="1" dirty="0" smtClean="0">
                  <a:latin typeface="Arial" pitchFamily="34" charset="0"/>
                  <a:cs typeface="Arial" pitchFamily="34" charset="0"/>
                </a:rPr>
                <a:t> (cm)</a:t>
              </a:r>
              <a:endParaRPr lang="de-DE" sz="8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7" name="Gruppieren 46"/>
          <p:cNvGrpSpPr/>
          <p:nvPr/>
        </p:nvGrpSpPr>
        <p:grpSpPr>
          <a:xfrm>
            <a:off x="556322" y="4077072"/>
            <a:ext cx="5815878" cy="782587"/>
            <a:chOff x="556322" y="4077072"/>
            <a:chExt cx="5815878" cy="782587"/>
          </a:xfrm>
        </p:grpSpPr>
        <p:grpSp>
          <p:nvGrpSpPr>
            <p:cNvPr id="38" name="Gruppieren 37"/>
            <p:cNvGrpSpPr/>
            <p:nvPr/>
          </p:nvGrpSpPr>
          <p:grpSpPr>
            <a:xfrm>
              <a:off x="815469" y="4114800"/>
              <a:ext cx="5556731" cy="736418"/>
              <a:chOff x="815469" y="4114800"/>
              <a:chExt cx="5556731" cy="736418"/>
            </a:xfrm>
          </p:grpSpPr>
          <p:pic>
            <p:nvPicPr>
              <p:cNvPr id="1027" name="Picture 3" descr="D:\PhD_Postdoc\Poster&amp;Publikationen&amp;Vorträge\ICRS 2012 Cains Australia\Porites talk\wind_2010_bearbeitet.jp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971600" y="4149080"/>
                <a:ext cx="5400600" cy="702138"/>
              </a:xfrm>
              <a:prstGeom prst="rect">
                <a:avLst/>
              </a:prstGeom>
              <a:noFill/>
            </p:spPr>
          </p:pic>
          <p:sp>
            <p:nvSpPr>
              <p:cNvPr id="31" name="Textfeld 30"/>
              <p:cNvSpPr txBox="1"/>
              <p:nvPr/>
            </p:nvSpPr>
            <p:spPr>
              <a:xfrm>
                <a:off x="815469" y="4114800"/>
                <a:ext cx="300147" cy="677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10</a:t>
                </a:r>
              </a:p>
              <a:p>
                <a:pPr algn="r"/>
                <a:endParaRPr lang="de-DE" sz="200" dirty="0" smtClean="0">
                  <a:latin typeface="Arial" pitchFamily="34" charset="0"/>
                  <a:cs typeface="Arial" pitchFamily="34" charset="0"/>
                </a:endParaRPr>
              </a:p>
              <a:p>
                <a:pPr algn="r"/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5</a:t>
                </a:r>
              </a:p>
              <a:p>
                <a:pPr algn="r"/>
                <a:endParaRPr lang="de-DE" sz="200" dirty="0" smtClean="0">
                  <a:latin typeface="Arial" pitchFamily="34" charset="0"/>
                  <a:cs typeface="Arial" pitchFamily="34" charset="0"/>
                </a:endParaRPr>
              </a:p>
              <a:p>
                <a:pPr algn="r"/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0</a:t>
                </a:r>
              </a:p>
              <a:p>
                <a:pPr algn="r"/>
                <a:endParaRPr lang="de-DE" sz="200" dirty="0" smtClean="0">
                  <a:latin typeface="Arial" pitchFamily="34" charset="0"/>
                  <a:cs typeface="Arial" pitchFamily="34" charset="0"/>
                </a:endParaRPr>
              </a:p>
              <a:p>
                <a:pPr algn="r"/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-5</a:t>
                </a:r>
                <a:endParaRPr lang="de-DE" sz="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45" name="Textfeld 44"/>
            <p:cNvSpPr txBox="1"/>
            <p:nvPr/>
          </p:nvSpPr>
          <p:spPr>
            <a:xfrm rot="16200000">
              <a:off x="342000" y="4291394"/>
              <a:ext cx="782587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50" b="1" dirty="0" smtClean="0">
                  <a:latin typeface="Arial" pitchFamily="34" charset="0"/>
                  <a:cs typeface="Arial" pitchFamily="34" charset="0"/>
                </a:rPr>
                <a:t>wind </a:t>
              </a:r>
              <a:r>
                <a:rPr lang="de-DE" sz="850" b="1" dirty="0" err="1" smtClean="0">
                  <a:latin typeface="Arial" pitchFamily="34" charset="0"/>
                  <a:cs typeface="Arial" pitchFamily="34" charset="0"/>
                </a:rPr>
                <a:t>speed</a:t>
              </a:r>
              <a:endParaRPr lang="de-DE" sz="850" b="1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de-DE" sz="850" b="1" dirty="0" smtClean="0">
                  <a:latin typeface="Arial" pitchFamily="34" charset="0"/>
                  <a:cs typeface="Arial" pitchFamily="34" charset="0"/>
                </a:rPr>
                <a:t>(</a:t>
              </a:r>
              <a:r>
                <a:rPr lang="de-DE" sz="800" b="1" dirty="0" smtClean="0">
                  <a:latin typeface="Arial" pitchFamily="34" charset="0"/>
                  <a:cs typeface="Arial" pitchFamily="34" charset="0"/>
                </a:rPr>
                <a:t>m s</a:t>
              </a:r>
              <a:r>
                <a:rPr lang="de-DE" sz="800" b="1" baseline="30000" dirty="0" smtClean="0">
                  <a:latin typeface="Arial" pitchFamily="34" charset="0"/>
                  <a:cs typeface="Arial" pitchFamily="34" charset="0"/>
                </a:rPr>
                <a:t>-1</a:t>
              </a:r>
              <a:r>
                <a:rPr lang="de-DE" sz="800" b="1" dirty="0" smtClean="0">
                  <a:latin typeface="Arial" pitchFamily="34" charset="0"/>
                  <a:cs typeface="Arial" pitchFamily="34" charset="0"/>
                </a:rPr>
                <a:t>)</a:t>
              </a:r>
              <a:endParaRPr lang="de-DE" sz="8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8" name="Textfeld 47"/>
          <p:cNvSpPr txBox="1"/>
          <p:nvPr/>
        </p:nvSpPr>
        <p:spPr>
          <a:xfrm flipH="1">
            <a:off x="846000" y="4752000"/>
            <a:ext cx="288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latin typeface="Arial" pitchFamily="34" charset="0"/>
                <a:cs typeface="Arial" pitchFamily="34" charset="0"/>
              </a:rPr>
              <a:t>0</a:t>
            </a:r>
            <a:endParaRPr lang="de-DE" sz="1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43" grpId="0"/>
      <p:bldP spid="44" grpId="0" animBg="1"/>
      <p:bldP spid="37" grpId="0" animBg="1"/>
      <p:bldP spid="40" grpId="0" animBg="1"/>
      <p:bldP spid="41" grpId="0" animBg="1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9"/>
          <p:cNvGrpSpPr/>
          <p:nvPr/>
        </p:nvGrpSpPr>
        <p:grpSpPr>
          <a:xfrm>
            <a:off x="-252536" y="-171400"/>
            <a:ext cx="9649072" cy="7056784"/>
            <a:chOff x="-324544" y="-171400"/>
            <a:chExt cx="9649072" cy="7056784"/>
          </a:xfrm>
        </p:grpSpPr>
        <p:grpSp>
          <p:nvGrpSpPr>
            <p:cNvPr id="3" name="Gruppieren 7"/>
            <p:cNvGrpSpPr/>
            <p:nvPr/>
          </p:nvGrpSpPr>
          <p:grpSpPr>
            <a:xfrm>
              <a:off x="-252536" y="-171400"/>
              <a:ext cx="9505056" cy="7056784"/>
              <a:chOff x="-180528" y="-171400"/>
              <a:chExt cx="9505056" cy="7056784"/>
            </a:xfrm>
          </p:grpSpPr>
          <p:pic>
            <p:nvPicPr>
              <p:cNvPr id="1026" name="Picture 2" descr="D:\PhD_Postdoc\Poster&amp;Publikationen&amp;Vorträge\ICRS 2012 Cains Australia\Hintergrundbild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/>
              </a:blip>
              <a:srcRect/>
              <a:stretch>
                <a:fillRect/>
              </a:stretch>
            </p:blipFill>
            <p:spPr bwMode="auto">
              <a:xfrm>
                <a:off x="-120548" y="-144016"/>
                <a:ext cx="9373068" cy="7029400"/>
              </a:xfrm>
              <a:prstGeom prst="rect">
                <a:avLst/>
              </a:prstGeom>
              <a:noFill/>
              <a:effectLst>
                <a:outerShdw blurRad="50800" dist="50800" dir="5400000" algn="ctr" rotWithShape="0">
                  <a:srgbClr val="000000"/>
                </a:outerShdw>
              </a:effectLst>
            </p:spPr>
          </p:pic>
          <p:sp>
            <p:nvSpPr>
              <p:cNvPr id="5" name="Rechteck 4"/>
              <p:cNvSpPr/>
              <p:nvPr/>
            </p:nvSpPr>
            <p:spPr>
              <a:xfrm>
                <a:off x="-180528" y="-171400"/>
                <a:ext cx="9505056" cy="7029400"/>
              </a:xfrm>
              <a:prstGeom prst="rect">
                <a:avLst/>
              </a:prstGeom>
              <a:solidFill>
                <a:schemeClr val="accent1">
                  <a:alpha val="28000"/>
                </a:schemeClr>
              </a:solidFill>
              <a:effectLst>
                <a:outerShdw blurRad="50800" dist="50800" dir="5400000" algn="ctr" rotWithShape="0">
                  <a:srgbClr val="000000">
                    <a:alpha val="4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3000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9" name="Textfeld 8"/>
            <p:cNvSpPr txBox="1"/>
            <p:nvPr/>
          </p:nvSpPr>
          <p:spPr>
            <a:xfrm>
              <a:off x="-324544" y="0"/>
              <a:ext cx="964907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b="1" dirty="0" smtClean="0">
                  <a:solidFill>
                    <a:schemeClr val="bg1"/>
                  </a:solidFill>
                  <a:cs typeface="Arial" pitchFamily="34" charset="0"/>
                </a:rPr>
                <a:t>12th ICRS: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Climate </a:t>
              </a:r>
              <a:r>
                <a:rPr lang="en-GB" sz="1700" b="1" dirty="0">
                  <a:solidFill>
                    <a:schemeClr val="bg1"/>
                  </a:solidFill>
                </a:rPr>
                <a:t>Change and Bleaching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–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Refuges </a:t>
              </a:r>
              <a:r>
                <a:rPr lang="en-GB" sz="1700" b="1" dirty="0">
                  <a:solidFill>
                    <a:schemeClr val="bg1"/>
                  </a:solidFill>
                </a:rPr>
                <a:t>for Corals in Time and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Space</a:t>
              </a:r>
              <a:endParaRPr lang="de-DE" sz="1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extfeld 25"/>
          <p:cNvSpPr txBox="1"/>
          <p:nvPr/>
        </p:nvSpPr>
        <p:spPr>
          <a:xfrm>
            <a:off x="107504" y="476672"/>
            <a:ext cx="44644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Relevance</a:t>
            </a:r>
            <a:endParaRPr lang="de-DE" sz="3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3" y="1492250"/>
            <a:ext cx="9180513" cy="4745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107504" y="1046163"/>
            <a:ext cx="4493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b="1" dirty="0" err="1">
                <a:solidFill>
                  <a:schemeClr val="bg1"/>
                </a:solidFill>
              </a:rPr>
              <a:t>Locations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of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observed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oceanic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internal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waves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27" name="Rectangle 6"/>
          <p:cNvSpPr>
            <a:spLocks noChangeArrowheads="1"/>
          </p:cNvSpPr>
          <p:nvPr/>
        </p:nvSpPr>
        <p:spPr bwMode="auto">
          <a:xfrm>
            <a:off x="7721600" y="6219825"/>
            <a:ext cx="133876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 dirty="0">
                <a:solidFill>
                  <a:schemeClr val="bg1"/>
                </a:solidFill>
                <a:ea typeface="ＭＳ Ｐゴシック" pitchFamily="-65" charset="-128"/>
                <a:cs typeface="Arial" charset="0"/>
              </a:rPr>
              <a:t>© </a:t>
            </a:r>
            <a:r>
              <a:rPr lang="de-DE" sz="1400" dirty="0">
                <a:solidFill>
                  <a:schemeClr val="bg1"/>
                </a:solidFill>
                <a:ea typeface="ＭＳ Ｐゴシック" pitchFamily="-65" charset="-128"/>
                <a:cs typeface="Arial" charset="0"/>
              </a:rPr>
              <a:t>Jackson 2004</a:t>
            </a:r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6659563" y="3357563"/>
            <a:ext cx="1655762" cy="792162"/>
          </a:xfrm>
          <a:prstGeom prst="rect">
            <a:avLst/>
          </a:prstGeom>
          <a:noFill/>
          <a:ln w="3810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de-DE">
              <a:solidFill>
                <a:srgbClr val="0099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9"/>
          <p:cNvGrpSpPr/>
          <p:nvPr/>
        </p:nvGrpSpPr>
        <p:grpSpPr>
          <a:xfrm>
            <a:off x="-252536" y="-171400"/>
            <a:ext cx="9649072" cy="7056784"/>
            <a:chOff x="-324544" y="-171400"/>
            <a:chExt cx="9649072" cy="7056784"/>
          </a:xfrm>
        </p:grpSpPr>
        <p:grpSp>
          <p:nvGrpSpPr>
            <p:cNvPr id="3" name="Gruppieren 7"/>
            <p:cNvGrpSpPr/>
            <p:nvPr/>
          </p:nvGrpSpPr>
          <p:grpSpPr>
            <a:xfrm>
              <a:off x="-252536" y="-171400"/>
              <a:ext cx="9505056" cy="7056784"/>
              <a:chOff x="-180528" y="-171400"/>
              <a:chExt cx="9505056" cy="7056784"/>
            </a:xfrm>
          </p:grpSpPr>
          <p:pic>
            <p:nvPicPr>
              <p:cNvPr id="1026" name="Picture 2" descr="D:\PhD_Postdoc\Poster&amp;Publikationen&amp;Vorträge\ICRS 2012 Cains Australia\Hintergrundbild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/>
              </a:blip>
              <a:srcRect/>
              <a:stretch>
                <a:fillRect/>
              </a:stretch>
            </p:blipFill>
            <p:spPr bwMode="auto">
              <a:xfrm>
                <a:off x="-120548" y="-144016"/>
                <a:ext cx="9373068" cy="7029400"/>
              </a:xfrm>
              <a:prstGeom prst="rect">
                <a:avLst/>
              </a:prstGeom>
              <a:noFill/>
              <a:effectLst>
                <a:outerShdw blurRad="50800" dist="50800" dir="5400000" algn="ctr" rotWithShape="0">
                  <a:srgbClr val="000000"/>
                </a:outerShdw>
              </a:effectLst>
            </p:spPr>
          </p:pic>
          <p:sp>
            <p:nvSpPr>
              <p:cNvPr id="5" name="Rechteck 4"/>
              <p:cNvSpPr/>
              <p:nvPr/>
            </p:nvSpPr>
            <p:spPr>
              <a:xfrm>
                <a:off x="-180528" y="-171400"/>
                <a:ext cx="9505056" cy="7029400"/>
              </a:xfrm>
              <a:prstGeom prst="rect">
                <a:avLst/>
              </a:prstGeom>
              <a:solidFill>
                <a:schemeClr val="accent1">
                  <a:alpha val="28000"/>
                </a:schemeClr>
              </a:solidFill>
              <a:effectLst>
                <a:outerShdw blurRad="50800" dist="50800" dir="5400000" algn="ctr" rotWithShape="0">
                  <a:srgbClr val="000000">
                    <a:alpha val="4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3000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9" name="Textfeld 8"/>
            <p:cNvSpPr txBox="1"/>
            <p:nvPr/>
          </p:nvSpPr>
          <p:spPr>
            <a:xfrm>
              <a:off x="-324544" y="0"/>
              <a:ext cx="964907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b="1" dirty="0" smtClean="0">
                  <a:solidFill>
                    <a:schemeClr val="bg1"/>
                  </a:solidFill>
                  <a:cs typeface="Arial" pitchFamily="34" charset="0"/>
                </a:rPr>
                <a:t>12th ICRS: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Climate </a:t>
              </a:r>
              <a:r>
                <a:rPr lang="en-GB" sz="1700" b="1" dirty="0">
                  <a:solidFill>
                    <a:schemeClr val="bg1"/>
                  </a:solidFill>
                </a:rPr>
                <a:t>Change and Bleaching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–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Refuges </a:t>
              </a:r>
              <a:r>
                <a:rPr lang="en-GB" sz="1700" b="1" dirty="0">
                  <a:solidFill>
                    <a:schemeClr val="bg1"/>
                  </a:solidFill>
                </a:rPr>
                <a:t>for Corals in Time and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Space</a:t>
              </a:r>
              <a:endParaRPr lang="de-DE" sz="1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Rechteck 28"/>
          <p:cNvSpPr/>
          <p:nvPr/>
        </p:nvSpPr>
        <p:spPr>
          <a:xfrm>
            <a:off x="107504" y="1124744"/>
            <a:ext cx="9036496" cy="5040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" name="Picture 12" descr="tropical coral reef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213" y="1412875"/>
            <a:ext cx="8859837" cy="4675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5561013" y="1125538"/>
            <a:ext cx="33321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b="1">
                <a:solidFill>
                  <a:srgbClr val="FF3300"/>
                </a:solidFill>
                <a:cs typeface="Arial" charset="0"/>
              </a:rPr>
              <a:t>● </a:t>
            </a:r>
            <a:r>
              <a:rPr lang="de-DE" b="1">
                <a:solidFill>
                  <a:srgbClr val="FF3300"/>
                </a:solidFill>
              </a:rPr>
              <a:t>shallow tropical coral reefs</a:t>
            </a:r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6659563" y="3357563"/>
            <a:ext cx="1655762" cy="792162"/>
          </a:xfrm>
          <a:prstGeom prst="rect">
            <a:avLst/>
          </a:prstGeom>
          <a:noFill/>
          <a:ln w="3810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3460141" y="4509120"/>
            <a:ext cx="270644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400" b="1" dirty="0">
                <a:solidFill>
                  <a:srgbClr val="92D050"/>
                </a:solidFill>
              </a:rPr>
              <a:t>Center </a:t>
            </a:r>
            <a:r>
              <a:rPr lang="de-DE" sz="2400" b="1" dirty="0" err="1">
                <a:solidFill>
                  <a:srgbClr val="92D050"/>
                </a:solidFill>
              </a:rPr>
              <a:t>of</a:t>
            </a:r>
            <a:r>
              <a:rPr lang="de-DE" sz="2400" b="1" dirty="0">
                <a:solidFill>
                  <a:srgbClr val="92D050"/>
                </a:solidFill>
              </a:rPr>
              <a:t> </a:t>
            </a:r>
            <a:r>
              <a:rPr lang="de-DE" sz="2400" b="1" dirty="0" err="1">
                <a:solidFill>
                  <a:srgbClr val="92D050"/>
                </a:solidFill>
              </a:rPr>
              <a:t>coral</a:t>
            </a:r>
            <a:r>
              <a:rPr lang="de-DE" sz="2400" b="1" dirty="0">
                <a:solidFill>
                  <a:srgbClr val="92D050"/>
                </a:solidFill>
              </a:rPr>
              <a:t> </a:t>
            </a:r>
            <a:r>
              <a:rPr lang="de-DE" sz="2400" b="1" dirty="0" err="1">
                <a:solidFill>
                  <a:srgbClr val="92D050"/>
                </a:solidFill>
              </a:rPr>
              <a:t>reef</a:t>
            </a:r>
            <a:r>
              <a:rPr lang="de-DE" sz="2400" b="1" dirty="0">
                <a:solidFill>
                  <a:srgbClr val="92D050"/>
                </a:solidFill>
              </a:rPr>
              <a:t> </a:t>
            </a:r>
            <a:endParaRPr lang="de-DE" sz="2400" b="1" dirty="0" smtClean="0">
              <a:solidFill>
                <a:srgbClr val="92D050"/>
              </a:solidFill>
            </a:endParaRPr>
          </a:p>
          <a:p>
            <a:r>
              <a:rPr lang="de-DE" sz="2400" b="1" dirty="0" smtClean="0">
                <a:solidFill>
                  <a:srgbClr val="92D050"/>
                </a:solidFill>
              </a:rPr>
              <a:t>          </a:t>
            </a:r>
            <a:r>
              <a:rPr lang="de-DE" sz="2400" b="1" dirty="0" err="1" smtClean="0">
                <a:solidFill>
                  <a:srgbClr val="92D050"/>
                </a:solidFill>
              </a:rPr>
              <a:t>biodiversity</a:t>
            </a:r>
            <a:endParaRPr lang="de-DE" sz="2400" b="1" dirty="0">
              <a:solidFill>
                <a:srgbClr val="92D050"/>
              </a:solidFill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107504" y="476672"/>
            <a:ext cx="44644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err="1" smtClean="0">
                <a:solidFill>
                  <a:schemeClr val="bg1"/>
                </a:solidFill>
                <a:cs typeface="Arial" pitchFamily="34" charset="0"/>
              </a:rPr>
              <a:t>Relevance</a:t>
            </a:r>
            <a:endParaRPr lang="de-DE" sz="3000" dirty="0" smtClean="0">
              <a:solidFill>
                <a:schemeClr val="bg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9"/>
          <p:cNvGrpSpPr/>
          <p:nvPr/>
        </p:nvGrpSpPr>
        <p:grpSpPr>
          <a:xfrm>
            <a:off x="-252536" y="-171400"/>
            <a:ext cx="9649072" cy="7056784"/>
            <a:chOff x="-324544" y="-171400"/>
            <a:chExt cx="9649072" cy="7056784"/>
          </a:xfrm>
        </p:grpSpPr>
        <p:grpSp>
          <p:nvGrpSpPr>
            <p:cNvPr id="3" name="Gruppieren 7"/>
            <p:cNvGrpSpPr/>
            <p:nvPr/>
          </p:nvGrpSpPr>
          <p:grpSpPr>
            <a:xfrm>
              <a:off x="-252536" y="-171400"/>
              <a:ext cx="9505056" cy="7056784"/>
              <a:chOff x="-180528" y="-171400"/>
              <a:chExt cx="9505056" cy="7056784"/>
            </a:xfrm>
          </p:grpSpPr>
          <p:pic>
            <p:nvPicPr>
              <p:cNvPr id="1026" name="Picture 2" descr="D:\PhD_Postdoc\Poster&amp;Publikationen&amp;Vorträge\ICRS 2012 Cains Australia\Hintergrundbild.jpg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/>
              </a:blip>
              <a:srcRect/>
              <a:stretch>
                <a:fillRect/>
              </a:stretch>
            </p:blipFill>
            <p:spPr bwMode="auto">
              <a:xfrm>
                <a:off x="-120548" y="-144016"/>
                <a:ext cx="9373068" cy="7029400"/>
              </a:xfrm>
              <a:prstGeom prst="rect">
                <a:avLst/>
              </a:prstGeom>
              <a:noFill/>
              <a:effectLst>
                <a:outerShdw blurRad="50800" dist="50800" dir="5400000" algn="ctr" rotWithShape="0">
                  <a:srgbClr val="000000"/>
                </a:outerShdw>
              </a:effectLst>
            </p:spPr>
          </p:pic>
          <p:sp>
            <p:nvSpPr>
              <p:cNvPr id="5" name="Rechteck 4"/>
              <p:cNvSpPr/>
              <p:nvPr/>
            </p:nvSpPr>
            <p:spPr>
              <a:xfrm>
                <a:off x="-180528" y="-171400"/>
                <a:ext cx="9505056" cy="7029400"/>
              </a:xfrm>
              <a:prstGeom prst="rect">
                <a:avLst/>
              </a:prstGeom>
              <a:solidFill>
                <a:schemeClr val="accent1">
                  <a:alpha val="28000"/>
                </a:schemeClr>
              </a:solidFill>
              <a:effectLst>
                <a:outerShdw blurRad="50800" dist="50800" dir="5400000" algn="ctr" rotWithShape="0">
                  <a:srgbClr val="000000">
                    <a:alpha val="4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3000" dirty="0">
                  <a:latin typeface="+mj-lt"/>
                  <a:cs typeface="Arial" pitchFamily="34" charset="0"/>
                </a:endParaRPr>
              </a:p>
            </p:txBody>
          </p:sp>
        </p:grpSp>
        <p:sp>
          <p:nvSpPr>
            <p:cNvPr id="9" name="Textfeld 8"/>
            <p:cNvSpPr txBox="1"/>
            <p:nvPr/>
          </p:nvSpPr>
          <p:spPr>
            <a:xfrm>
              <a:off x="-324544" y="0"/>
              <a:ext cx="964907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b="1" dirty="0" smtClean="0">
                  <a:solidFill>
                    <a:schemeClr val="bg1"/>
                  </a:solidFill>
                  <a:cs typeface="Arial" pitchFamily="34" charset="0"/>
                </a:rPr>
                <a:t>12th ICRS: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Climate </a:t>
              </a:r>
              <a:r>
                <a:rPr lang="en-GB" sz="1700" b="1" dirty="0">
                  <a:solidFill>
                    <a:schemeClr val="bg1"/>
                  </a:solidFill>
                </a:rPr>
                <a:t>Change and Bleaching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–</a:t>
              </a:r>
              <a:r>
                <a:rPr lang="de-DE" sz="1700" b="1" dirty="0" smtClean="0">
                  <a:solidFill>
                    <a:schemeClr val="bg1"/>
                  </a:solidFill>
                </a:rPr>
                <a:t>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Refuges </a:t>
              </a:r>
              <a:r>
                <a:rPr lang="en-GB" sz="1700" b="1" dirty="0">
                  <a:solidFill>
                    <a:schemeClr val="bg1"/>
                  </a:solidFill>
                </a:rPr>
                <a:t>for Corals in Time and </a:t>
              </a:r>
              <a:r>
                <a:rPr lang="en-GB" sz="1700" b="1" dirty="0" smtClean="0">
                  <a:solidFill>
                    <a:schemeClr val="bg1"/>
                  </a:solidFill>
                </a:rPr>
                <a:t>Space</a:t>
              </a:r>
              <a:endParaRPr lang="de-DE" sz="17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Picture 9" descr="porites lute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3409" y="-171400"/>
            <a:ext cx="9721953" cy="7027166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5496" y="6464369"/>
            <a:ext cx="131625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cs typeface="Arial" charset="0"/>
              </a:rPr>
              <a:t>© </a:t>
            </a:r>
            <a:r>
              <a:rPr lang="de-DE" sz="1200" dirty="0" smtClean="0">
                <a:solidFill>
                  <a:schemeClr val="bg1"/>
                </a:solidFill>
              </a:rPr>
              <a:t>N. </a:t>
            </a:r>
            <a:r>
              <a:rPr lang="de-DE" sz="1200" dirty="0" err="1">
                <a:solidFill>
                  <a:schemeClr val="bg1"/>
                </a:solidFill>
              </a:rPr>
              <a:t>Phongsuwan</a:t>
            </a:r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507175" y="188640"/>
            <a:ext cx="356328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500" dirty="0" err="1" smtClean="0">
                <a:solidFill>
                  <a:schemeClr val="bg1"/>
                </a:solidFill>
                <a:cs typeface="Arial" pitchFamily="34" charset="0"/>
              </a:rPr>
              <a:t>Thank</a:t>
            </a:r>
            <a:r>
              <a:rPr lang="de-DE" sz="35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500" dirty="0" err="1" smtClean="0">
                <a:solidFill>
                  <a:schemeClr val="bg1"/>
                </a:solidFill>
                <a:cs typeface="Arial" pitchFamily="34" charset="0"/>
              </a:rPr>
              <a:t>you</a:t>
            </a:r>
            <a:r>
              <a:rPr lang="de-DE" sz="35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pPr algn="ctr"/>
            <a:r>
              <a:rPr lang="de-DE" sz="3500" dirty="0" err="1" smtClean="0">
                <a:solidFill>
                  <a:schemeClr val="bg1"/>
                </a:solidFill>
                <a:cs typeface="Arial" pitchFamily="34" charset="0"/>
              </a:rPr>
              <a:t>for</a:t>
            </a:r>
            <a:r>
              <a:rPr lang="de-DE" sz="35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500" dirty="0" err="1" smtClean="0">
                <a:solidFill>
                  <a:schemeClr val="bg1"/>
                </a:solidFill>
                <a:cs typeface="Arial" pitchFamily="34" charset="0"/>
              </a:rPr>
              <a:t>your</a:t>
            </a:r>
            <a:r>
              <a:rPr lang="de-DE" sz="35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de-DE" sz="3500" dirty="0" err="1" smtClean="0">
                <a:solidFill>
                  <a:schemeClr val="bg1"/>
                </a:solidFill>
                <a:cs typeface="Arial" pitchFamily="34" charset="0"/>
              </a:rPr>
              <a:t>attention</a:t>
            </a:r>
            <a:r>
              <a:rPr lang="de-DE" sz="3500" dirty="0" smtClean="0">
                <a:solidFill>
                  <a:schemeClr val="bg1"/>
                </a:solidFill>
                <a:cs typeface="Arial" pitchFamily="34" charset="0"/>
              </a:rPr>
              <a:t>!</a:t>
            </a:r>
            <a:endParaRPr lang="de-DE" sz="35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0" name="Picture 4" descr="http://www2.awi.de/fileadmin/Presse/AWI-Logo/AWI_o_bl_8cm300dp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5877272"/>
            <a:ext cx="1554856" cy="5989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5004048" y="6186790"/>
            <a:ext cx="234936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600" dirty="0" smtClean="0">
                <a:solidFill>
                  <a:schemeClr val="bg1"/>
                </a:solidFill>
                <a:cs typeface="Arial" charset="0"/>
              </a:rPr>
              <a:t>gertraud.schmidt@awi.de</a:t>
            </a:r>
            <a:endParaRPr lang="de-DE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2394</Words>
  <Application>Microsoft Office PowerPoint</Application>
  <PresentationFormat>Bildschirmpräsentation (4:3)</PresentationFormat>
  <Paragraphs>303</Paragraphs>
  <Slides>15</Slides>
  <Notes>14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6" baseType="lpstr">
      <vt:lpstr>Larissa-Design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  <vt:lpstr>Folie 12</vt:lpstr>
      <vt:lpstr>Folie 13</vt:lpstr>
      <vt:lpstr>Folie 14</vt:lpstr>
      <vt:lpstr>Folie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Gertraud Schmidt</dc:creator>
  <cp:lastModifiedBy>Gertraud Schmidt</cp:lastModifiedBy>
  <cp:revision>523</cp:revision>
  <dcterms:created xsi:type="dcterms:W3CDTF">2012-06-11T06:53:29Z</dcterms:created>
  <dcterms:modified xsi:type="dcterms:W3CDTF">2012-07-11T23:20:20Z</dcterms:modified>
</cp:coreProperties>
</file>